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68" r:id="rId4"/>
    <p:sldId id="265" r:id="rId5"/>
    <p:sldId id="257" r:id="rId6"/>
    <p:sldId id="269" r:id="rId7"/>
    <p:sldId id="270" r:id="rId8"/>
    <p:sldId id="271" r:id="rId9"/>
    <p:sldId id="261" r:id="rId10"/>
    <p:sldId id="266" r:id="rId11"/>
    <p:sldId id="267" r:id="rId12"/>
    <p:sldId id="272" r:id="rId13"/>
    <p:sldId id="274" r:id="rId14"/>
    <p:sldId id="275" r:id="rId15"/>
    <p:sldId id="263" r:id="rId16"/>
    <p:sldId id="259" r:id="rId17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QxjadSHkMbR0vk89Efq2UjoHv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208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>
          <a:extLst>
            <a:ext uri="{FF2B5EF4-FFF2-40B4-BE49-F238E27FC236}">
              <a16:creationId xmlns:a16="http://schemas.microsoft.com/office/drawing/2014/main" id="{44DDEED9-8378-9DC0-D565-8BCA27473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3bd259e10a_2_75:notes">
            <a:extLst>
              <a:ext uri="{FF2B5EF4-FFF2-40B4-BE49-F238E27FC236}">
                <a16:creationId xmlns:a16="http://schemas.microsoft.com/office/drawing/2014/main" id="{57B6A201-0C2C-C14F-DB9D-68143BCB98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88" name="Google Shape;188;g13bd259e10a_2_75:notes">
            <a:extLst>
              <a:ext uri="{FF2B5EF4-FFF2-40B4-BE49-F238E27FC236}">
                <a16:creationId xmlns:a16="http://schemas.microsoft.com/office/drawing/2014/main" id="{E61B1A6C-38C8-F1D5-809E-5259F50F3E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2670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>
          <a:extLst>
            <a:ext uri="{FF2B5EF4-FFF2-40B4-BE49-F238E27FC236}">
              <a16:creationId xmlns:a16="http://schemas.microsoft.com/office/drawing/2014/main" id="{65BEAF0B-11F9-8782-EC15-56224DD28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3bd259e10a_2_75:notes">
            <a:extLst>
              <a:ext uri="{FF2B5EF4-FFF2-40B4-BE49-F238E27FC236}">
                <a16:creationId xmlns:a16="http://schemas.microsoft.com/office/drawing/2014/main" id="{5AA431C1-6D7A-A191-B39C-54C6682257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88" name="Google Shape;188;g13bd259e10a_2_75:notes">
            <a:extLst>
              <a:ext uri="{FF2B5EF4-FFF2-40B4-BE49-F238E27FC236}">
                <a16:creationId xmlns:a16="http://schemas.microsoft.com/office/drawing/2014/main" id="{F7DFAE76-68D2-F89B-33BF-11E6CBC432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6966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0" name="Google Shape;2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85b1e3c59_1_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3" name="Google Shape;163;ge85b1e3c59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>
          <a:extLst>
            <a:ext uri="{FF2B5EF4-FFF2-40B4-BE49-F238E27FC236}">
              <a16:creationId xmlns:a16="http://schemas.microsoft.com/office/drawing/2014/main" id="{8108016E-D4CB-9B9E-4C1C-37321E6D3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85b1e3c59_1_10:notes">
            <a:extLst>
              <a:ext uri="{FF2B5EF4-FFF2-40B4-BE49-F238E27FC236}">
                <a16:creationId xmlns:a16="http://schemas.microsoft.com/office/drawing/2014/main" id="{6E20E54F-063E-4DF1-64E6-34E5B2446E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3" name="Google Shape;163;ge85b1e3c59_1_10:notes">
            <a:extLst>
              <a:ext uri="{FF2B5EF4-FFF2-40B4-BE49-F238E27FC236}">
                <a16:creationId xmlns:a16="http://schemas.microsoft.com/office/drawing/2014/main" id="{2DE51EF2-53C4-52F8-FD96-02866190D8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8967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>
          <a:extLst>
            <a:ext uri="{FF2B5EF4-FFF2-40B4-BE49-F238E27FC236}">
              <a16:creationId xmlns:a16="http://schemas.microsoft.com/office/drawing/2014/main" id="{5E8DC788-F4D8-ACB8-90BD-83F1ED7C6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85b1e3c59_1_10:notes">
            <a:extLst>
              <a:ext uri="{FF2B5EF4-FFF2-40B4-BE49-F238E27FC236}">
                <a16:creationId xmlns:a16="http://schemas.microsoft.com/office/drawing/2014/main" id="{3F839748-BC3F-BA41-B42D-05B90E8DEC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3" name="Google Shape;163;ge85b1e3c59_1_10:notes">
            <a:extLst>
              <a:ext uri="{FF2B5EF4-FFF2-40B4-BE49-F238E27FC236}">
                <a16:creationId xmlns:a16="http://schemas.microsoft.com/office/drawing/2014/main" id="{8799EDF3-3EA9-DCCD-3DDF-EA9598E0B6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9081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>
          <a:extLst>
            <a:ext uri="{FF2B5EF4-FFF2-40B4-BE49-F238E27FC236}">
              <a16:creationId xmlns:a16="http://schemas.microsoft.com/office/drawing/2014/main" id="{7F0FEB90-7D4B-1A7E-2C74-1DFDB7C85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85b1e3c59_1_10:notes">
            <a:extLst>
              <a:ext uri="{FF2B5EF4-FFF2-40B4-BE49-F238E27FC236}">
                <a16:creationId xmlns:a16="http://schemas.microsoft.com/office/drawing/2014/main" id="{94F6FEE0-2A29-56CC-8D2C-A501A522C6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3" name="Google Shape;163;ge85b1e3c59_1_10:notes">
            <a:extLst>
              <a:ext uri="{FF2B5EF4-FFF2-40B4-BE49-F238E27FC236}">
                <a16:creationId xmlns:a16="http://schemas.microsoft.com/office/drawing/2014/main" id="{00BC1A36-9CE3-345C-7910-906A4884E1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8168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3bd259e10a_2_7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88" name="Google Shape;188;g13bd259e10a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>
          <a:extLst>
            <a:ext uri="{FF2B5EF4-FFF2-40B4-BE49-F238E27FC236}">
              <a16:creationId xmlns:a16="http://schemas.microsoft.com/office/drawing/2014/main" id="{4FA4BCC1-1CD2-FDC0-BC19-9CFDB7AA1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3bd259e10a_2_75:notes">
            <a:extLst>
              <a:ext uri="{FF2B5EF4-FFF2-40B4-BE49-F238E27FC236}">
                <a16:creationId xmlns:a16="http://schemas.microsoft.com/office/drawing/2014/main" id="{275057E3-80E8-63D4-3E70-01A5E3D8F7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88" name="Google Shape;188;g13bd259e10a_2_75:notes">
            <a:extLst>
              <a:ext uri="{FF2B5EF4-FFF2-40B4-BE49-F238E27FC236}">
                <a16:creationId xmlns:a16="http://schemas.microsoft.com/office/drawing/2014/main" id="{F5845CE0-BF36-CEB6-E46E-6F60776492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0824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>
          <a:extLst>
            <a:ext uri="{FF2B5EF4-FFF2-40B4-BE49-F238E27FC236}">
              <a16:creationId xmlns:a16="http://schemas.microsoft.com/office/drawing/2014/main" id="{54C00909-91E6-3399-7DC5-4FA207745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3bd259e10a_2_75:notes">
            <a:extLst>
              <a:ext uri="{FF2B5EF4-FFF2-40B4-BE49-F238E27FC236}">
                <a16:creationId xmlns:a16="http://schemas.microsoft.com/office/drawing/2014/main" id="{5D64305F-B053-1B5E-10FC-4835210F64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88" name="Google Shape;188;g13bd259e10a_2_75:notes">
            <a:extLst>
              <a:ext uri="{FF2B5EF4-FFF2-40B4-BE49-F238E27FC236}">
                <a16:creationId xmlns:a16="http://schemas.microsoft.com/office/drawing/2014/main" id="{06246F94-0784-7901-959C-650C5AC4C7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4795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>
          <a:extLst>
            <a:ext uri="{FF2B5EF4-FFF2-40B4-BE49-F238E27FC236}">
              <a16:creationId xmlns:a16="http://schemas.microsoft.com/office/drawing/2014/main" id="{BE9FC1E3-6454-403B-A707-B714E7DA6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3bd259e10a_2_75:notes">
            <a:extLst>
              <a:ext uri="{FF2B5EF4-FFF2-40B4-BE49-F238E27FC236}">
                <a16:creationId xmlns:a16="http://schemas.microsoft.com/office/drawing/2014/main" id="{78CF6B88-D363-DA7E-6F89-84C51A0FF9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88" name="Google Shape;188;g13bd259e10a_2_75:notes">
            <a:extLst>
              <a:ext uri="{FF2B5EF4-FFF2-40B4-BE49-F238E27FC236}">
                <a16:creationId xmlns:a16="http://schemas.microsoft.com/office/drawing/2014/main" id="{707E22CB-6CC4-1FEA-891D-17617FDB63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56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77" lvl="0" indent="-342882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4" lvl="1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1" lvl="2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9" lvl="3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6" lvl="4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3" lvl="5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7" lvl="7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77" lvl="0" indent="-342882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4" lvl="1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1" lvl="2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9" lvl="3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6" lvl="4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3" lvl="5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7" lvl="7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2" y="1956597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3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77" lvl="0" indent="-342882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4" lvl="1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1" lvl="2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9" lvl="3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6" lvl="4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3" lvl="5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7" lvl="7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3bd259e10a_2_6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13bd259e10a_2_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77" lvl="0" indent="-342882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4" lvl="1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1" lvl="2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9" lvl="3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6" lvl="4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3" lvl="5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7" lvl="7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g13bd259e10a_2_6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3bd259e10a_2_6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13bd259e10a_2_6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bd259e10a_2_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13bd259e10a_2_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1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g13bd259e10a_2_12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13bd259e10a_2_12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13bd259e10a_2_12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bd259e10a_2_18"/>
          <p:cNvSpPr txBox="1"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13bd259e10a_2_18"/>
          <p:cNvSpPr txBox="1"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77" lvl="0" indent="-228589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54" lvl="1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31" lvl="2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1">
                <a:solidFill>
                  <a:srgbClr val="888888"/>
                </a:solidFill>
              </a:defRPr>
            </a:lvl3pPr>
            <a:lvl4pPr marL="1828709" lvl="3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886" lvl="4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063" lvl="5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240" lvl="6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417" lvl="7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594" lvl="8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g13bd259e10a_2_18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13bd259e10a_2_18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13bd259e10a_2_18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bd259e10a_2_24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13bd259e10a_2_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77" lvl="0" indent="-342882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4" lvl="1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1" lvl="2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9" lvl="3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6" lvl="4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3" lvl="5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7" lvl="7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g13bd259e10a_2_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77" lvl="0" indent="-342882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4" lvl="1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1" lvl="2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9" lvl="3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6" lvl="4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3" lvl="5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7" lvl="7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g13bd259e10a_2_24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13bd259e10a_2_24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13bd259e10a_2_24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bd259e10a_2_31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13bd259e10a_2_3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77" lvl="0" indent="-228589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54" lvl="1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31" lvl="2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1" b="1"/>
            </a:lvl3pPr>
            <a:lvl4pPr marL="1828709" lvl="3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886" lvl="4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063" lvl="5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240" lvl="6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417" lvl="7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594" lvl="8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g13bd259e10a_2_3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77" lvl="0" indent="-342882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4" lvl="1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1" lvl="2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9" lvl="3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6" lvl="4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3" lvl="5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7" lvl="7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g13bd259e10a_2_31"/>
          <p:cNvSpPr txBox="1">
            <a:spLocks noGrp="1"/>
          </p:cNvSpPr>
          <p:nvPr>
            <p:ph type="body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77" lvl="0" indent="-228589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54" lvl="1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31" lvl="2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1" b="1"/>
            </a:lvl3pPr>
            <a:lvl4pPr marL="1828709" lvl="3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886" lvl="4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063" lvl="5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240" lvl="6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417" lvl="7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594" lvl="8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g13bd259e10a_2_31"/>
          <p:cNvSpPr txBox="1">
            <a:spLocks noGrp="1"/>
          </p:cNvSpPr>
          <p:nvPr>
            <p:ph type="body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77" lvl="0" indent="-342882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4" lvl="1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1" lvl="2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9" lvl="3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6" lvl="4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3" lvl="5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7" lvl="7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g13bd259e10a_2_31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13bd259e10a_2_31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13bd259e10a_2_31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3bd259e10a_2_40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13bd259e10a_2_40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13bd259e10a_2_40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13bd259e10a_2_40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bd259e10a_2_45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3bd259e10a_2_45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13bd259e10a_2_45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bd259e10a_2_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13bd259e10a_2_49"/>
          <p:cNvSpPr txBox="1">
            <a:spLocks noGrp="1"/>
          </p:cNvSpPr>
          <p:nvPr>
            <p:ph type="body" idx="1"/>
          </p:nvPr>
        </p:nvSpPr>
        <p:spPr>
          <a:xfrm>
            <a:off x="5183188" y="987431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77" lvl="0" indent="-43178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54" lvl="1" indent="-4063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31" lvl="2" indent="-3809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09" lvl="3" indent="-3555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886" lvl="4" indent="-3555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063" lvl="5" indent="-3555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240" lvl="6" indent="-3555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417" lvl="7" indent="-3555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594" lvl="8" indent="-3555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g13bd259e10a_2_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77" lvl="0" indent="-228589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54" lvl="1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1"/>
            </a:lvl2pPr>
            <a:lvl3pPr marL="1371531" lvl="2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09" lvl="3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4pPr>
            <a:lvl5pPr marL="2285886" lvl="4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5pPr>
            <a:lvl6pPr marL="2743063" lvl="5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6pPr>
            <a:lvl7pPr marL="3200240" lvl="6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7pPr>
            <a:lvl8pPr marL="3657417" lvl="7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8pPr>
            <a:lvl9pPr marL="4114594" lvl="8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9pPr>
          </a:lstStyle>
          <a:p>
            <a:endParaRPr/>
          </a:p>
        </p:txBody>
      </p:sp>
      <p:sp>
        <p:nvSpPr>
          <p:cNvPr id="133" name="Google Shape;133;g13bd259e10a_2_49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13bd259e10a_2_49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13bd259e10a_2_49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1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3bd259e10a_2_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13bd259e10a_2_56"/>
          <p:cNvSpPr>
            <a:spLocks noGrp="1"/>
          </p:cNvSpPr>
          <p:nvPr>
            <p:ph type="pic" idx="2"/>
          </p:nvPr>
        </p:nvSpPr>
        <p:spPr>
          <a:xfrm>
            <a:off x="5183188" y="987431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g13bd259e10a_2_5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77" lvl="0" indent="-228589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54" lvl="1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1"/>
            </a:lvl2pPr>
            <a:lvl3pPr marL="1371531" lvl="2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09" lvl="3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4pPr>
            <a:lvl5pPr marL="2285886" lvl="4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5pPr>
            <a:lvl6pPr marL="2743063" lvl="5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6pPr>
            <a:lvl7pPr marL="3200240" lvl="6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7pPr>
            <a:lvl8pPr marL="3657417" lvl="7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8pPr>
            <a:lvl9pPr marL="4114594" lvl="8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9pPr>
          </a:lstStyle>
          <a:p>
            <a:endParaRPr/>
          </a:p>
        </p:txBody>
      </p:sp>
      <p:sp>
        <p:nvSpPr>
          <p:cNvPr id="140" name="Google Shape;140;g13bd259e10a_2_56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13bd259e10a_2_56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13bd259e10a_2_56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bd259e10a_2_63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13bd259e10a_2_6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77" lvl="0" indent="-342882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4" lvl="1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1" lvl="2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9" lvl="3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6" lvl="4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3" lvl="5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7" lvl="7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13bd259e10a_2_63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13bd259e10a_2_63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13bd259e10a_2_63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bd259e10a_2_69"/>
          <p:cNvSpPr txBox="1">
            <a:spLocks noGrp="1"/>
          </p:cNvSpPr>
          <p:nvPr>
            <p:ph type="title"/>
          </p:nvPr>
        </p:nvSpPr>
        <p:spPr>
          <a:xfrm rot="5400000">
            <a:off x="7133432" y="1956597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13bd259e10a_2_69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3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77" lvl="0" indent="-342882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4" lvl="1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1" lvl="2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9" lvl="3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6" lvl="4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3" lvl="5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7" lvl="7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13bd259e10a_2_69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13bd259e10a_2_69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13bd259e10a_2_69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77" lvl="0" indent="-228589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54" lvl="1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31" lvl="2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1">
                <a:solidFill>
                  <a:srgbClr val="888888"/>
                </a:solidFill>
              </a:defRPr>
            </a:lvl3pPr>
            <a:lvl4pPr marL="1828709" lvl="3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886" lvl="4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063" lvl="5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240" lvl="6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417" lvl="7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594" lvl="8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77" lvl="0" indent="-342882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4" lvl="1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1" lvl="2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9" lvl="3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6" lvl="4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3" lvl="5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7" lvl="7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77" lvl="0" indent="-342882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4" lvl="1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1" lvl="2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9" lvl="3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6" lvl="4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3" lvl="5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7" lvl="7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77" lvl="0" indent="-228589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54" lvl="1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31" lvl="2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1" b="1"/>
            </a:lvl3pPr>
            <a:lvl4pPr marL="1828709" lvl="3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886" lvl="4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063" lvl="5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240" lvl="6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417" lvl="7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594" lvl="8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77" lvl="0" indent="-342882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4" lvl="1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1" lvl="2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9" lvl="3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6" lvl="4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3" lvl="5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7" lvl="7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77" lvl="0" indent="-228589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54" lvl="1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31" lvl="2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1" b="1"/>
            </a:lvl3pPr>
            <a:lvl4pPr marL="1828709" lvl="3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886" lvl="4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063" lvl="5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240" lvl="6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417" lvl="7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594" lvl="8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77" lvl="0" indent="-342882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4" lvl="1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1" lvl="2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9" lvl="3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6" lvl="4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3" lvl="5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7" lvl="7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31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77" lvl="0" indent="-43178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54" lvl="1" indent="-4063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31" lvl="2" indent="-3809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09" lvl="3" indent="-3555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886" lvl="4" indent="-3555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063" lvl="5" indent="-3555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240" lvl="6" indent="-3555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417" lvl="7" indent="-3555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594" lvl="8" indent="-3555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77" lvl="0" indent="-228589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54" lvl="1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1"/>
            </a:lvl2pPr>
            <a:lvl3pPr marL="1371531" lvl="2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09" lvl="3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4pPr>
            <a:lvl5pPr marL="2285886" lvl="4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5pPr>
            <a:lvl6pPr marL="2743063" lvl="5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6pPr>
            <a:lvl7pPr marL="3200240" lvl="6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7pPr>
            <a:lvl8pPr marL="3657417" lvl="7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8pPr>
            <a:lvl9pPr marL="4114594" lvl="8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31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77" lvl="0" indent="-228589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54" lvl="1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1"/>
            </a:lvl2pPr>
            <a:lvl3pPr marL="1371531" lvl="2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09" lvl="3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4pPr>
            <a:lvl5pPr marL="2285886" lvl="4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5pPr>
            <a:lvl6pPr marL="2743063" lvl="5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6pPr>
            <a:lvl7pPr marL="3200240" lvl="6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7pPr>
            <a:lvl8pPr marL="3657417" lvl="7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8pPr>
            <a:lvl9pPr marL="4114594" lvl="8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1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bd259e10a_2_0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g13bd259e10a_2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13bd259e10a_2_0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g13bd259e10a_2_0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g13bd259e10a_2_0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dwalte22@charlotte.edu" TargetMode="External"/><Relationship Id="rId4" Type="http://schemas.openxmlformats.org/officeDocument/2006/relationships/hyperlink" Target="mailto:pajones@charlotte.ed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agergel1@charlotte.edu" TargetMode="External"/><Relationship Id="rId4" Type="http://schemas.openxmlformats.org/officeDocument/2006/relationships/hyperlink" Target="mailto:pajones@charlotte.ed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pajones@charlotte.ed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emf"/><Relationship Id="rId11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wfinley@charlotte.ed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wfinley@charlotte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/>
          <p:nvPr/>
        </p:nvSpPr>
        <p:spPr>
          <a:xfrm>
            <a:off x="1524000" y="1122369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8000"/>
            </a:pPr>
            <a:r>
              <a:rPr lang="en-US" sz="8000" dirty="0">
                <a:solidFill>
                  <a:schemeClr val="lt1"/>
                </a:solidFill>
                <a:latin typeface="+mj-lt"/>
                <a:sym typeface="Oswald"/>
              </a:rPr>
              <a:t>Construction</a:t>
            </a:r>
          </a:p>
          <a:p>
            <a:pPr algn="ctr">
              <a:lnSpc>
                <a:spcPct val="90000"/>
              </a:lnSpc>
              <a:buClr>
                <a:schemeClr val="lt1"/>
              </a:buClr>
              <a:buSzPts val="8000"/>
            </a:pPr>
            <a:r>
              <a:rPr lang="en-US" sz="8000" dirty="0">
                <a:solidFill>
                  <a:schemeClr val="lt1"/>
                </a:solidFill>
                <a:latin typeface="+mj-lt"/>
                <a:sym typeface="Oswald"/>
              </a:rPr>
              <a:t>Outreach Event</a:t>
            </a:r>
            <a:endParaRPr sz="1401" dirty="0">
              <a:latin typeface="+mj-lt"/>
            </a:endParaRPr>
          </a:p>
        </p:txBody>
      </p:sp>
      <p:sp>
        <p:nvSpPr>
          <p:cNvPr id="160" name="Google Shape;160;p1"/>
          <p:cNvSpPr txBox="1"/>
          <p:nvPr/>
        </p:nvSpPr>
        <p:spPr>
          <a:xfrm>
            <a:off x="1524000" y="3602039"/>
            <a:ext cx="9144000" cy="2028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3600"/>
            </a:pPr>
            <a:r>
              <a:rPr lang="en-US" sz="3600" dirty="0">
                <a:solidFill>
                  <a:schemeClr val="lt1"/>
                </a:solidFill>
                <a:latin typeface="+mj-lt"/>
              </a:rPr>
              <a:t>Thursday, February 29, 2024</a:t>
            </a:r>
          </a:p>
          <a:p>
            <a:pPr algn="ctr">
              <a:lnSpc>
                <a:spcPct val="90000"/>
              </a:lnSpc>
              <a:buClr>
                <a:schemeClr val="lt1"/>
              </a:buClr>
              <a:buSzPts val="3600"/>
            </a:pPr>
            <a:endParaRPr lang="en-US" sz="3600" dirty="0">
              <a:solidFill>
                <a:schemeClr val="lt1"/>
              </a:solidFill>
              <a:latin typeface="+mj-lt"/>
            </a:endParaRPr>
          </a:p>
          <a:p>
            <a:pPr algn="ctr">
              <a:lnSpc>
                <a:spcPct val="90000"/>
              </a:lnSpc>
              <a:buClr>
                <a:schemeClr val="lt1"/>
              </a:buClr>
              <a:buSzPts val="3600"/>
            </a:pPr>
            <a:r>
              <a:rPr lang="en-US" sz="3600" dirty="0">
                <a:solidFill>
                  <a:schemeClr val="lt1"/>
                </a:solidFill>
                <a:latin typeface="+mj-lt"/>
              </a:rPr>
              <a:t>Facilities Management</a:t>
            </a:r>
          </a:p>
          <a:p>
            <a:pPr algn="ctr">
              <a:lnSpc>
                <a:spcPct val="90000"/>
              </a:lnSpc>
              <a:buClr>
                <a:schemeClr val="lt1"/>
              </a:buClr>
              <a:buSzPts val="3600"/>
            </a:pPr>
            <a:endParaRPr lang="en-US" sz="3600" dirty="0">
              <a:solidFill>
                <a:schemeClr val="lt1"/>
              </a:solidFill>
              <a:latin typeface="+mj-lt"/>
            </a:endParaRPr>
          </a:p>
          <a:p>
            <a:pPr algn="ctr">
              <a:lnSpc>
                <a:spcPct val="90000"/>
              </a:lnSpc>
              <a:buClr>
                <a:schemeClr val="lt1"/>
              </a:buClr>
              <a:buSzPts val="3600"/>
            </a:pPr>
            <a:r>
              <a:rPr lang="en-US" sz="3600" u="sng" dirty="0">
                <a:solidFill>
                  <a:schemeClr val="lt1"/>
                </a:solidFill>
                <a:latin typeface="+mj-lt"/>
              </a:rPr>
              <a:t>http://facilities.uncc.edu/advertisements</a:t>
            </a:r>
            <a:endParaRPr sz="1401" u="sng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>
          <a:extLst>
            <a:ext uri="{FF2B5EF4-FFF2-40B4-BE49-F238E27FC236}">
              <a16:creationId xmlns:a16="http://schemas.microsoft.com/office/drawing/2014/main" id="{A9AF4CCA-8BB4-1477-4C51-5BC8C6697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bd259e10a_2_75">
            <a:extLst>
              <a:ext uri="{FF2B5EF4-FFF2-40B4-BE49-F238E27FC236}">
                <a16:creationId xmlns:a16="http://schemas.microsoft.com/office/drawing/2014/main" id="{EF9EB406-4194-3B41-6B71-586EA4D7E084}"/>
              </a:ext>
            </a:extLst>
          </p:cNvPr>
          <p:cNvSpPr txBox="1"/>
          <p:nvPr/>
        </p:nvSpPr>
        <p:spPr>
          <a:xfrm>
            <a:off x="1639824" y="757833"/>
            <a:ext cx="9144000" cy="48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8000"/>
            </a:pPr>
            <a:r>
              <a:rPr lang="en-US" sz="4500" dirty="0">
                <a:solidFill>
                  <a:schemeClr val="lt1"/>
                </a:solidFill>
                <a:latin typeface="+mj-lt"/>
                <a:sym typeface="Oswald"/>
              </a:rPr>
              <a:t>Upcoming Capital Projects</a:t>
            </a:r>
            <a:endParaRPr sz="45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FF2248-B688-0E8B-A99E-1DC8AE21423D}"/>
              </a:ext>
            </a:extLst>
          </p:cNvPr>
          <p:cNvSpPr txBox="1"/>
          <p:nvPr/>
        </p:nvSpPr>
        <p:spPr>
          <a:xfrm>
            <a:off x="733712" y="1746275"/>
            <a:ext cx="10251614" cy="1750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"/>
            </a:pP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Cameron Roof and Windows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sz="24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Project Manager: Patrick Jones, </a:t>
            </a:r>
            <a:r>
              <a:rPr lang="en-US" sz="18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pajones@charlotte.edu</a:t>
            </a:r>
            <a:endParaRPr lang="en-US" sz="1800" dirty="0">
              <a:solidFill>
                <a:schemeClr val="accent2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sz="1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Designer: Walter P. Moore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Advertise for Bids: March 2024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Construction: June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4328B-7261-D872-2883-7A5D27D82754}"/>
              </a:ext>
            </a:extLst>
          </p:cNvPr>
          <p:cNvSpPr txBox="1"/>
          <p:nvPr/>
        </p:nvSpPr>
        <p:spPr>
          <a:xfrm>
            <a:off x="679432" y="4032708"/>
            <a:ext cx="10104391" cy="1750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"/>
            </a:pP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Sanford Hall Demolition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sz="24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Project Manager: Doug Walters, </a:t>
            </a:r>
            <a:r>
              <a:rPr lang="en-US" sz="18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dwalte22@charlotte.edu</a:t>
            </a:r>
            <a:endParaRPr lang="en-US" sz="1800" dirty="0">
              <a:solidFill>
                <a:schemeClr val="accent2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sz="1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Designer: Closed February 28, 2024	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Advertise for Bids: September 2024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Construction: January 2025</a:t>
            </a:r>
          </a:p>
        </p:txBody>
      </p:sp>
    </p:spTree>
    <p:extLst>
      <p:ext uri="{BB962C8B-B14F-4D97-AF65-F5344CB8AC3E}">
        <p14:creationId xmlns:p14="http://schemas.microsoft.com/office/powerpoint/2010/main" val="2989194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>
          <a:extLst>
            <a:ext uri="{FF2B5EF4-FFF2-40B4-BE49-F238E27FC236}">
              <a16:creationId xmlns:a16="http://schemas.microsoft.com/office/drawing/2014/main" id="{AA48E9C7-182A-3EA5-ECDD-71886AC03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bd259e10a_2_75">
            <a:extLst>
              <a:ext uri="{FF2B5EF4-FFF2-40B4-BE49-F238E27FC236}">
                <a16:creationId xmlns:a16="http://schemas.microsoft.com/office/drawing/2014/main" id="{C3EC591A-A977-9B60-7E42-3D673F4914FD}"/>
              </a:ext>
            </a:extLst>
          </p:cNvPr>
          <p:cNvSpPr txBox="1"/>
          <p:nvPr/>
        </p:nvSpPr>
        <p:spPr>
          <a:xfrm>
            <a:off x="1639824" y="757833"/>
            <a:ext cx="9144000" cy="48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8000"/>
            </a:pPr>
            <a:r>
              <a:rPr lang="en-US" sz="4500" dirty="0">
                <a:solidFill>
                  <a:schemeClr val="lt1"/>
                </a:solidFill>
                <a:latin typeface="+mj-lt"/>
                <a:sym typeface="Oswald"/>
              </a:rPr>
              <a:t>Upcoming Capital Projects</a:t>
            </a:r>
            <a:endParaRPr sz="45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95DB4-7E89-3209-B974-1103F413CD67}"/>
              </a:ext>
            </a:extLst>
          </p:cNvPr>
          <p:cNvSpPr txBox="1"/>
          <p:nvPr/>
        </p:nvSpPr>
        <p:spPr>
          <a:xfrm>
            <a:off x="733712" y="1840220"/>
            <a:ext cx="10251614" cy="1750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"/>
            </a:pP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Wallis Residence Hall Roof Replacement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sz="24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Project Manager: Patrick Jones, </a:t>
            </a:r>
            <a:r>
              <a:rPr lang="en-US" sz="18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pajones@charlotte.edu</a:t>
            </a:r>
            <a:endParaRPr lang="en-US" sz="1800" dirty="0">
              <a:solidFill>
                <a:schemeClr val="accent2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sz="1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Designer: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TBD</a:t>
            </a:r>
            <a:endParaRPr lang="en-US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Advertise for Designer: Closes February 29, 2024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Construction: *TBD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6E8EA5-79CE-FEA9-6C7A-884B620B8973}"/>
              </a:ext>
            </a:extLst>
          </p:cNvPr>
          <p:cNvSpPr txBox="1"/>
          <p:nvPr/>
        </p:nvSpPr>
        <p:spPr>
          <a:xfrm>
            <a:off x="679432" y="4126653"/>
            <a:ext cx="10104391" cy="1750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"/>
            </a:pP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Reese Exterior Envelope Repairs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sz="24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Project Manager: Attila Gergely, </a:t>
            </a:r>
            <a:r>
              <a:rPr lang="en-US" sz="18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agergel1@charlotte.edu</a:t>
            </a:r>
            <a:endParaRPr lang="en-US" sz="1800" dirty="0">
              <a:solidFill>
                <a:schemeClr val="accent2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sz="1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Designer: Walter P. Moore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Advertise for Bids: March 12, 2024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Construction: *TBD</a:t>
            </a:r>
          </a:p>
        </p:txBody>
      </p:sp>
    </p:spTree>
    <p:extLst>
      <p:ext uri="{BB962C8B-B14F-4D97-AF65-F5344CB8AC3E}">
        <p14:creationId xmlns:p14="http://schemas.microsoft.com/office/powerpoint/2010/main" val="3692728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>
          <a:extLst>
            <a:ext uri="{FF2B5EF4-FFF2-40B4-BE49-F238E27FC236}">
              <a16:creationId xmlns:a16="http://schemas.microsoft.com/office/drawing/2014/main" id="{1CCAFDC8-8CE3-C59A-1B24-4DDD2B23B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bd259e10a_2_75">
            <a:extLst>
              <a:ext uri="{FF2B5EF4-FFF2-40B4-BE49-F238E27FC236}">
                <a16:creationId xmlns:a16="http://schemas.microsoft.com/office/drawing/2014/main" id="{E43E5A05-8694-F904-156E-3FF501A225B7}"/>
              </a:ext>
            </a:extLst>
          </p:cNvPr>
          <p:cNvSpPr txBox="1"/>
          <p:nvPr/>
        </p:nvSpPr>
        <p:spPr>
          <a:xfrm>
            <a:off x="1639824" y="757833"/>
            <a:ext cx="9144000" cy="48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8000"/>
            </a:pPr>
            <a:r>
              <a:rPr lang="en-US" sz="4500" dirty="0">
                <a:solidFill>
                  <a:schemeClr val="lt1"/>
                </a:solidFill>
                <a:latin typeface="+mj-lt"/>
                <a:sym typeface="Oswald"/>
              </a:rPr>
              <a:t>Upcoming Capital Projects</a:t>
            </a:r>
            <a:endParaRPr sz="45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C6E61-7F1A-02EF-D640-BA7ED55B1B0F}"/>
              </a:ext>
            </a:extLst>
          </p:cNvPr>
          <p:cNvSpPr txBox="1"/>
          <p:nvPr/>
        </p:nvSpPr>
        <p:spPr>
          <a:xfrm>
            <a:off x="733712" y="1816499"/>
            <a:ext cx="10251614" cy="1750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"/>
            </a:pP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Roof Replacement – Multiple BLDGs (Woodward Hall)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Project Manager: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Patrick Jones,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pajones@charlotte.edu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sz="1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Designer: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REI Engineers</a:t>
            </a:r>
            <a:endParaRPr lang="en-US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Advertise for Bids: Closes March 21, 2024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Construction: *TBD</a:t>
            </a:r>
          </a:p>
        </p:txBody>
      </p:sp>
    </p:spTree>
    <p:extLst>
      <p:ext uri="{BB962C8B-B14F-4D97-AF65-F5344CB8AC3E}">
        <p14:creationId xmlns:p14="http://schemas.microsoft.com/office/powerpoint/2010/main" val="1654162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>
          <a:extLst>
            <a:ext uri="{FF2B5EF4-FFF2-40B4-BE49-F238E27FC236}">
              <a16:creationId xmlns:a16="http://schemas.microsoft.com/office/drawing/2014/main" id="{87247D5E-A78B-FF5F-4CD0-4E09083C4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bd259e10a_2_75">
            <a:extLst>
              <a:ext uri="{FF2B5EF4-FFF2-40B4-BE49-F238E27FC236}">
                <a16:creationId xmlns:a16="http://schemas.microsoft.com/office/drawing/2014/main" id="{0CE5DD4E-8719-C621-5924-0DB7296C1C68}"/>
              </a:ext>
            </a:extLst>
          </p:cNvPr>
          <p:cNvSpPr txBox="1"/>
          <p:nvPr/>
        </p:nvSpPr>
        <p:spPr>
          <a:xfrm>
            <a:off x="1524000" y="739044"/>
            <a:ext cx="9144000" cy="48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8000"/>
            </a:pPr>
            <a:r>
              <a:rPr lang="en-US" sz="4500" dirty="0">
                <a:solidFill>
                  <a:schemeClr val="lt1"/>
                </a:solidFill>
                <a:latin typeface="+mj-lt"/>
                <a:sym typeface="Oswald"/>
              </a:rPr>
              <a:t>Construction Managers @ Risk</a:t>
            </a:r>
            <a:endParaRPr sz="45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0F87C3-EBDB-90B2-7BDC-FEBDB06AEB99}"/>
              </a:ext>
            </a:extLst>
          </p:cNvPr>
          <p:cNvSpPr txBox="1"/>
          <p:nvPr/>
        </p:nvSpPr>
        <p:spPr>
          <a:xfrm>
            <a:off x="733712" y="1816499"/>
            <a:ext cx="10251614" cy="1035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Clr>
                <a:schemeClr val="accent4"/>
              </a:buClr>
              <a:buFont typeface="Wingdings" panose="05000000000000000000" pitchFamily="2" charset="2"/>
              <a:buChar char=""/>
            </a:pPr>
            <a:r>
              <a:rPr lang="en-US" sz="3500" b="1" dirty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Whiting-Turner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"/>
            </a:pPr>
            <a:endParaRPr lang="en-US" sz="2400" b="1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2F53C9-2328-7CAC-C2AB-8BA4EEE3ECDA}"/>
              </a:ext>
            </a:extLst>
          </p:cNvPr>
          <p:cNvSpPr txBox="1"/>
          <p:nvPr/>
        </p:nvSpPr>
        <p:spPr>
          <a:xfrm>
            <a:off x="733712" y="3860329"/>
            <a:ext cx="10251614" cy="1035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"/>
            </a:pPr>
            <a:r>
              <a:rPr lang="en-US" sz="3500" b="1" dirty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Gilbane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"/>
            </a:pPr>
            <a:endParaRPr lang="en-US" sz="2400" b="1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63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0;g13bd259e10a_2_75">
            <a:extLst>
              <a:ext uri="{FF2B5EF4-FFF2-40B4-BE49-F238E27FC236}">
                <a16:creationId xmlns:a16="http://schemas.microsoft.com/office/drawing/2014/main" id="{1F065142-DA55-3C5F-D0A0-282E344E6E67}"/>
              </a:ext>
            </a:extLst>
          </p:cNvPr>
          <p:cNvSpPr txBox="1"/>
          <p:nvPr/>
        </p:nvSpPr>
        <p:spPr>
          <a:xfrm>
            <a:off x="1524000" y="751570"/>
            <a:ext cx="9144000" cy="48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8000"/>
            </a:pPr>
            <a:r>
              <a:rPr lang="en-US" sz="4500" dirty="0">
                <a:solidFill>
                  <a:schemeClr val="lt1"/>
                </a:solidFill>
                <a:latin typeface="+mj-lt"/>
                <a:sym typeface="Oswald"/>
              </a:rPr>
              <a:t>University Contacts</a:t>
            </a:r>
            <a:endParaRPr sz="4500" dirty="0">
              <a:latin typeface="+mj-lt"/>
            </a:endParaRPr>
          </a:p>
        </p:txBody>
      </p:sp>
      <p:sp>
        <p:nvSpPr>
          <p:cNvPr id="4" name="Google Shape;166;ge85b1e3c59_1_10">
            <a:extLst>
              <a:ext uri="{FF2B5EF4-FFF2-40B4-BE49-F238E27FC236}">
                <a16:creationId xmlns:a16="http://schemas.microsoft.com/office/drawing/2014/main" id="{BBBF6A8D-D012-122A-6A39-E76A938A190A}"/>
              </a:ext>
            </a:extLst>
          </p:cNvPr>
          <p:cNvSpPr txBox="1"/>
          <p:nvPr/>
        </p:nvSpPr>
        <p:spPr>
          <a:xfrm>
            <a:off x="807929" y="1413468"/>
            <a:ext cx="10390339" cy="450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2000" dirty="0">
                <a:solidFill>
                  <a:schemeClr val="lt1"/>
                </a:solidFill>
                <a:latin typeface="+mj-lt"/>
              </a:rPr>
              <a:t>Jeanine </a:t>
            </a:r>
            <a:r>
              <a:rPr lang="en-US" sz="2000" dirty="0" err="1">
                <a:solidFill>
                  <a:schemeClr val="lt1"/>
                </a:solidFill>
                <a:latin typeface="+mj-lt"/>
              </a:rPr>
              <a:t>Bachtel</a:t>
            </a:r>
            <a:r>
              <a:rPr lang="en-US" sz="2000" dirty="0">
                <a:solidFill>
                  <a:schemeClr val="lt1"/>
                </a:solidFill>
                <a:latin typeface="+mj-lt"/>
              </a:rPr>
              <a:t>, Director of Facilities Capital Project Management			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Jbachtel@charlotte.edu</a:t>
            </a:r>
          </a:p>
          <a:p>
            <a:pPr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2000" dirty="0">
                <a:solidFill>
                  <a:schemeClr val="lt1"/>
                </a:solidFill>
                <a:latin typeface="+mj-lt"/>
              </a:rPr>
              <a:t>Kathryn Horne, Director of Planning							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khorne16@charlotte.edu</a:t>
            </a:r>
          </a:p>
          <a:p>
            <a:pPr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2000" dirty="0">
                <a:solidFill>
                  <a:schemeClr val="lt1"/>
                </a:solidFill>
                <a:latin typeface="+mj-lt"/>
              </a:rPr>
              <a:t>Darryl Young, HUB Coordinator							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Darryl.Young@charlotte.edu</a:t>
            </a:r>
          </a:p>
          <a:p>
            <a:pPr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2000" dirty="0">
                <a:solidFill>
                  <a:schemeClr val="lt1"/>
                </a:solidFill>
                <a:latin typeface="+mj-lt"/>
              </a:rPr>
              <a:t>Amanda Caudle, Assistant Director of Facilities Capital Project Management 		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afelock@charlotte.edu</a:t>
            </a:r>
          </a:p>
          <a:p>
            <a:pPr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2000" dirty="0">
                <a:solidFill>
                  <a:schemeClr val="lt1"/>
                </a:solidFill>
                <a:latin typeface="+mj-lt"/>
              </a:rPr>
              <a:t>Lisa Lanier, Assistant Director of Facilities Capital Project Management 		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llanier@charlotte.edu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7" name="Rectangle 186">
            <a:extLst>
              <a:ext uri="{FF2B5EF4-FFF2-40B4-BE49-F238E27FC236}">
                <a16:creationId xmlns:a16="http://schemas.microsoft.com/office/drawing/2014/main" id="{DCD9C319-51C4-4B3F-AEB3-47BB3616F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1" dirty="0"/>
          </a:p>
        </p:txBody>
      </p:sp>
      <p:sp>
        <p:nvSpPr>
          <p:cNvPr id="178" name="Google Shape;178;p3"/>
          <p:cNvSpPr txBox="1"/>
          <p:nvPr/>
        </p:nvSpPr>
        <p:spPr>
          <a:xfrm>
            <a:off x="7631938" y="365130"/>
            <a:ext cx="3952071" cy="5530319"/>
          </a:xfrm>
          <a:prstGeom prst="rect">
            <a:avLst/>
          </a:prstGeom>
        </p:spPr>
        <p:txBody>
          <a:bodyPr spcFirstLastPara="1" vert="horz" lIns="91440" tIns="45721" rIns="91440" bIns="45721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1"/>
              </a:spcAft>
              <a:buClr>
                <a:schemeClr val="lt1"/>
              </a:buClr>
              <a:buSzPts val="8000"/>
            </a:pP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Oswald"/>
              </a:rPr>
              <a:t>TIME TO NETWORK!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8" name="Picture 187" descr="Analogue clock">
            <a:extLst>
              <a:ext uri="{FF2B5EF4-FFF2-40B4-BE49-F238E27FC236}">
                <a16:creationId xmlns:a16="http://schemas.microsoft.com/office/drawing/2014/main" id="{9F6ED953-2FDA-E801-CE03-C9DEC869FD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46" r="3986" b="-1"/>
          <a:stretch/>
        </p:blipFill>
        <p:spPr>
          <a:xfrm>
            <a:off x="22" y="14"/>
            <a:ext cx="7188575" cy="6857991"/>
          </a:xfrm>
          <a:prstGeom prst="rect">
            <a:avLst/>
          </a:prstGeom>
        </p:spPr>
      </p:pic>
      <p:sp>
        <p:nvSpPr>
          <p:cNvPr id="179" name="Google Shape;179;p3"/>
          <p:cNvSpPr txBox="1"/>
          <p:nvPr/>
        </p:nvSpPr>
        <p:spPr>
          <a:xfrm>
            <a:off x="1848853" y="3806578"/>
            <a:ext cx="9144000" cy="165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3600"/>
            </a:pPr>
            <a:endParaRPr sz="1401" dirty="0"/>
          </a:p>
        </p:txBody>
      </p:sp>
      <p:pic>
        <p:nvPicPr>
          <p:cNvPr id="2" name="Picture 1" descr="A green and black text&#10;&#10;Description automatically generated">
            <a:extLst>
              <a:ext uri="{FF2B5EF4-FFF2-40B4-BE49-F238E27FC236}">
                <a16:creationId xmlns:a16="http://schemas.microsoft.com/office/drawing/2014/main" id="{B5CE85A0-6C3E-BB0A-7F92-3497C40C4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4793" y="5989862"/>
            <a:ext cx="2391044" cy="5414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75A32-7C9B-FE73-33E0-2BC1D500C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D74755-38C0-DC18-C23D-3627C9AB17D2}"/>
              </a:ext>
            </a:extLst>
          </p:cNvPr>
          <p:cNvSpPr txBox="1"/>
          <p:nvPr/>
        </p:nvSpPr>
        <p:spPr>
          <a:xfrm>
            <a:off x="950976" y="438597"/>
            <a:ext cx="9747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Special Thanks to our Presenting Sponsor!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6DF55FC-F405-DAC3-D64C-DC060FAC1D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149212"/>
              </p:ext>
            </p:extLst>
          </p:nvPr>
        </p:nvGraphicFramePr>
        <p:xfrm>
          <a:off x="2905123" y="1634646"/>
          <a:ext cx="5827405" cy="4102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76911" imgH="5486168" progId="Acrobat.Document.DC">
                  <p:embed/>
                </p:oleObj>
              </mc:Choice>
              <mc:Fallback>
                <p:oleObj name="Acrobat Document" r:id="rId2" imgW="8076911" imgH="5486168" progId="Acrobat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DE6BA41-BAD4-A24E-8FB7-D0E2F3166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05123" y="1634646"/>
                        <a:ext cx="5827405" cy="4102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A green and black text&#10;&#10;Description automatically generated">
            <a:extLst>
              <a:ext uri="{FF2B5EF4-FFF2-40B4-BE49-F238E27FC236}">
                <a16:creationId xmlns:a16="http://schemas.microsoft.com/office/drawing/2014/main" id="{CF67D974-45CA-EF91-8147-87927666F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5044" y="5967361"/>
            <a:ext cx="2282761" cy="54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4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207395-E3B1-F27A-FF6A-35919B1D83A4}"/>
              </a:ext>
            </a:extLst>
          </p:cNvPr>
          <p:cNvSpPr txBox="1"/>
          <p:nvPr/>
        </p:nvSpPr>
        <p:spPr>
          <a:xfrm>
            <a:off x="2464767" y="438597"/>
            <a:ext cx="740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Thanks to all of our Sponsors!</a:t>
            </a:r>
          </a:p>
        </p:txBody>
      </p:sp>
      <p:pic>
        <p:nvPicPr>
          <p:cNvPr id="3" name="Picture 2" descr="A logo of a building company&#10;&#10;Description automatically generated">
            <a:extLst>
              <a:ext uri="{FF2B5EF4-FFF2-40B4-BE49-F238E27FC236}">
                <a16:creationId xmlns:a16="http://schemas.microsoft.com/office/drawing/2014/main" id="{16CB0CD5-B39D-2D88-2B02-8B538F4DF5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7" y="3635804"/>
            <a:ext cx="2638940" cy="1468521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0F8A4C1C-F5F7-0374-B06B-72FC1BC1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71" y="3623288"/>
            <a:ext cx="2930086" cy="986954"/>
          </a:xfrm>
          <a:prstGeom prst="rect">
            <a:avLst/>
          </a:prstGeom>
        </p:spPr>
      </p:pic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D024503-F320-185B-80A3-B6FC06028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80" y="3307696"/>
            <a:ext cx="3017839" cy="1396180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DE6BA41-BAD4-A24E-8FB7-D0E2F31668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425246"/>
              </p:ext>
            </p:extLst>
          </p:nvPr>
        </p:nvGraphicFramePr>
        <p:xfrm>
          <a:off x="171014" y="1146132"/>
          <a:ext cx="3381655" cy="2380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8076911" imgH="5486168" progId="Acrobat.Document.DC">
                  <p:embed/>
                </p:oleObj>
              </mc:Choice>
              <mc:Fallback>
                <p:oleObj name="Acrobat Document" r:id="rId5" imgW="8076911" imgH="5486168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D519185-1C2C-9987-C376-F8957B8A60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014" y="1146132"/>
                        <a:ext cx="3381655" cy="2380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A red and black sign with black letters&#10;&#10;Description automatically generated">
            <a:extLst>
              <a:ext uri="{FF2B5EF4-FFF2-40B4-BE49-F238E27FC236}">
                <a16:creationId xmlns:a16="http://schemas.microsoft.com/office/drawing/2014/main" id="{2B08F68D-4230-6898-6E01-733B6B40AB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505" y="1170686"/>
            <a:ext cx="3677300" cy="2258314"/>
          </a:xfrm>
          <a:prstGeom prst="rect">
            <a:avLst/>
          </a:prstGeom>
        </p:spPr>
      </p:pic>
      <p:pic>
        <p:nvPicPr>
          <p:cNvPr id="8" name="Picture 7" descr="A blue and grey logo&#10;&#10;Description automatically generated">
            <a:extLst>
              <a:ext uri="{FF2B5EF4-FFF2-40B4-BE49-F238E27FC236}">
                <a16:creationId xmlns:a16="http://schemas.microsoft.com/office/drawing/2014/main" id="{A58C7DE5-C03F-EA94-6A38-1944DE9CB7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44" y="1498371"/>
            <a:ext cx="3110855" cy="1533796"/>
          </a:xfrm>
          <a:prstGeom prst="rect">
            <a:avLst/>
          </a:prstGeom>
        </p:spPr>
      </p:pic>
      <p:pic>
        <p:nvPicPr>
          <p:cNvPr id="9" name="Picture 8" descr="A black background with text&#10;&#10;Description automatically generated">
            <a:extLst>
              <a:ext uri="{FF2B5EF4-FFF2-40B4-BE49-F238E27FC236}">
                <a16:creationId xmlns:a16="http://schemas.microsoft.com/office/drawing/2014/main" id="{4E27F500-31BF-D0AE-E3BD-7B724C78AE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44" y="4974988"/>
            <a:ext cx="3595935" cy="1533796"/>
          </a:xfrm>
          <a:prstGeom prst="rect">
            <a:avLst/>
          </a:prstGeom>
        </p:spPr>
      </p:pic>
      <p:pic>
        <p:nvPicPr>
          <p:cNvPr id="10" name="Picture 9" descr="A blue and grey logo&#10;&#10;Description automatically generated">
            <a:extLst>
              <a:ext uri="{FF2B5EF4-FFF2-40B4-BE49-F238E27FC236}">
                <a16:creationId xmlns:a16="http://schemas.microsoft.com/office/drawing/2014/main" id="{08DBE90B-E820-71C8-6E1C-1FEE047715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2" y="5377853"/>
            <a:ext cx="2773245" cy="921013"/>
          </a:xfrm>
          <a:prstGeom prst="rect">
            <a:avLst/>
          </a:prstGeom>
        </p:spPr>
      </p:pic>
      <p:pic>
        <p:nvPicPr>
          <p:cNvPr id="12" name="Picture 11" descr="A green and black text&#10;&#10;Description automatically generated">
            <a:extLst>
              <a:ext uri="{FF2B5EF4-FFF2-40B4-BE49-F238E27FC236}">
                <a16:creationId xmlns:a16="http://schemas.microsoft.com/office/drawing/2014/main" id="{BCA369E4-9109-827D-2FD4-D9E91BC076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55044" y="5967361"/>
            <a:ext cx="2282761" cy="541423"/>
          </a:xfrm>
          <a:prstGeom prst="rect">
            <a:avLst/>
          </a:prstGeom>
        </p:spPr>
      </p:pic>
      <p:pic>
        <p:nvPicPr>
          <p:cNvPr id="13" name="Picture 12" descr="A blue and white logo&#10;&#10;Description automatically generated">
            <a:extLst>
              <a:ext uri="{FF2B5EF4-FFF2-40B4-BE49-F238E27FC236}">
                <a16:creationId xmlns:a16="http://schemas.microsoft.com/office/drawing/2014/main" id="{2BC34E7D-B32B-E12E-A577-07F5629C90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61188" y="4546384"/>
            <a:ext cx="2742653" cy="141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6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85b1e3c59_1_10"/>
          <p:cNvSpPr txBox="1"/>
          <p:nvPr/>
        </p:nvSpPr>
        <p:spPr>
          <a:xfrm>
            <a:off x="1532021" y="637676"/>
            <a:ext cx="9144000" cy="62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8000"/>
            </a:pPr>
            <a:r>
              <a:rPr lang="en-US" sz="5401" dirty="0">
                <a:solidFill>
                  <a:schemeClr val="lt1"/>
                </a:solidFill>
                <a:latin typeface="+mj-lt"/>
                <a:sym typeface="Oswald"/>
              </a:rPr>
              <a:t>AGENDA</a:t>
            </a:r>
            <a:endParaRPr sz="5401" dirty="0">
              <a:latin typeface="+mj-lt"/>
            </a:endParaRPr>
          </a:p>
        </p:txBody>
      </p:sp>
      <p:sp>
        <p:nvSpPr>
          <p:cNvPr id="166" name="Google Shape;166;ge85b1e3c59_1_10"/>
          <p:cNvSpPr txBox="1"/>
          <p:nvPr/>
        </p:nvSpPr>
        <p:spPr>
          <a:xfrm>
            <a:off x="807929" y="1413468"/>
            <a:ext cx="10390339" cy="450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buClr>
                <a:schemeClr val="lt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lt1"/>
                </a:solidFill>
                <a:latin typeface="+mj-lt"/>
              </a:rPr>
              <a:t>Welcome: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3600"/>
            </a:pPr>
            <a:endParaRPr lang="en-US" sz="800" dirty="0">
              <a:solidFill>
                <a:schemeClr val="lt1"/>
              </a:solidFill>
              <a:latin typeface="+mj-lt"/>
            </a:endParaRPr>
          </a:p>
          <a:p>
            <a:pPr>
              <a:lnSpc>
                <a:spcPct val="90000"/>
              </a:lnSpc>
              <a:buClr>
                <a:schemeClr val="lt1"/>
              </a:buClr>
              <a:buSzPts val="3600"/>
            </a:pPr>
            <a:r>
              <a:rPr lang="en-US" sz="2300" dirty="0">
                <a:solidFill>
                  <a:schemeClr val="lt1"/>
                </a:solidFill>
                <a:latin typeface="+mj-lt"/>
              </a:rPr>
              <a:t>	Darryl Young, HUB Coordinator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3600"/>
            </a:pPr>
            <a:endParaRPr lang="en-US" sz="1800" dirty="0">
              <a:solidFill>
                <a:schemeClr val="lt1"/>
              </a:solidFill>
              <a:latin typeface="+mj-lt"/>
            </a:endParaRPr>
          </a:p>
          <a:p>
            <a:pPr>
              <a:lnSpc>
                <a:spcPct val="90000"/>
              </a:lnSpc>
              <a:buClr>
                <a:schemeClr val="lt1"/>
              </a:buClr>
              <a:buSzPts val="3600"/>
            </a:pPr>
            <a:r>
              <a:rPr lang="en-US" sz="2300" dirty="0">
                <a:solidFill>
                  <a:schemeClr val="lt1"/>
                </a:solidFill>
                <a:latin typeface="+mj-lt"/>
              </a:rPr>
              <a:t>	Dr. Brandon L. Wolfe, Chief Diversity Officer</a:t>
            </a:r>
          </a:p>
          <a:p>
            <a:pPr algn="ctr">
              <a:lnSpc>
                <a:spcPct val="90000"/>
              </a:lnSpc>
              <a:buClr>
                <a:schemeClr val="lt1"/>
              </a:buClr>
              <a:buSzPts val="3600"/>
            </a:pPr>
            <a:endParaRPr lang="en-US" sz="1600" dirty="0">
              <a:solidFill>
                <a:schemeClr val="lt1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buClr>
                <a:schemeClr val="lt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lt1"/>
                </a:solidFill>
                <a:latin typeface="+mj-lt"/>
              </a:rPr>
              <a:t>Introduction of Government Agencies</a:t>
            </a:r>
          </a:p>
          <a:p>
            <a:pPr marL="342900" indent="-342900">
              <a:lnSpc>
                <a:spcPct val="90000"/>
              </a:lnSpc>
              <a:buClr>
                <a:schemeClr val="lt1"/>
              </a:buClr>
              <a:buSzPts val="36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lt1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buClr>
                <a:schemeClr val="lt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lt1"/>
                </a:solidFill>
                <a:latin typeface="+mj-lt"/>
              </a:rPr>
              <a:t>Introduction of University Staff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3600"/>
            </a:pPr>
            <a:endParaRPr lang="en-US" sz="1600" dirty="0">
              <a:solidFill>
                <a:schemeClr val="lt1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buClr>
                <a:schemeClr val="lt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lt1"/>
                </a:solidFill>
                <a:latin typeface="+mj-lt"/>
              </a:rPr>
              <a:t>Capital Projects Updates: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3600"/>
            </a:pPr>
            <a:endParaRPr lang="en-US" sz="800" dirty="0">
              <a:solidFill>
                <a:schemeClr val="lt1"/>
              </a:solidFill>
              <a:latin typeface="+mj-lt"/>
            </a:endParaRPr>
          </a:p>
          <a:p>
            <a:pPr>
              <a:lnSpc>
                <a:spcPct val="120000"/>
              </a:lnSpc>
              <a:buClr>
                <a:schemeClr val="lt1"/>
              </a:buClr>
              <a:buSzPts val="3600"/>
            </a:pPr>
            <a:r>
              <a:rPr lang="en-US" sz="2300" dirty="0">
                <a:solidFill>
                  <a:schemeClr val="lt1"/>
                </a:solidFill>
                <a:latin typeface="+mj-lt"/>
              </a:rPr>
              <a:t>	Jeanine </a:t>
            </a:r>
            <a:r>
              <a:rPr lang="en-US" sz="2300" dirty="0" err="1">
                <a:solidFill>
                  <a:schemeClr val="lt1"/>
                </a:solidFill>
                <a:latin typeface="+mj-lt"/>
              </a:rPr>
              <a:t>Bachtel</a:t>
            </a:r>
            <a:r>
              <a:rPr lang="en-US" sz="2300" dirty="0">
                <a:solidFill>
                  <a:schemeClr val="lt1"/>
                </a:solidFill>
                <a:latin typeface="+mj-lt"/>
              </a:rPr>
              <a:t>, PE; Director of Facilities Capital Project Management</a:t>
            </a:r>
          </a:p>
          <a:p>
            <a:pPr>
              <a:lnSpc>
                <a:spcPct val="120000"/>
              </a:lnSpc>
              <a:buClr>
                <a:schemeClr val="lt1"/>
              </a:buClr>
              <a:buSzPts val="3600"/>
            </a:pPr>
            <a:endParaRPr lang="en-US" sz="800" dirty="0">
              <a:solidFill>
                <a:schemeClr val="lt1"/>
              </a:solidFill>
              <a:latin typeface="+mj-lt"/>
            </a:endParaRPr>
          </a:p>
          <a:p>
            <a:pPr>
              <a:lnSpc>
                <a:spcPct val="120000"/>
              </a:lnSpc>
              <a:buClr>
                <a:schemeClr val="lt1"/>
              </a:buClr>
              <a:buSzPts val="3600"/>
            </a:pPr>
            <a:r>
              <a:rPr lang="en-US" sz="2300" dirty="0">
                <a:solidFill>
                  <a:schemeClr val="lt1"/>
                </a:solidFill>
                <a:latin typeface="+mj-lt"/>
              </a:rPr>
              <a:t>	Construction Manager at Risk Firms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3600"/>
            </a:pPr>
            <a:endParaRPr lang="en-US" sz="2300" dirty="0">
              <a:solidFill>
                <a:schemeClr val="lt1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buClr>
                <a:schemeClr val="lt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lt1"/>
                </a:solidFill>
                <a:latin typeface="+mj-lt"/>
              </a:rPr>
              <a:t>Time to Network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>
          <a:extLst>
            <a:ext uri="{FF2B5EF4-FFF2-40B4-BE49-F238E27FC236}">
              <a16:creationId xmlns:a16="http://schemas.microsoft.com/office/drawing/2014/main" id="{4FD26B0C-335E-742E-88BC-139B86398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85b1e3c59_1_10">
            <a:extLst>
              <a:ext uri="{FF2B5EF4-FFF2-40B4-BE49-F238E27FC236}">
                <a16:creationId xmlns:a16="http://schemas.microsoft.com/office/drawing/2014/main" id="{E8ED01C7-FEAC-961D-3518-547D281D4405}"/>
              </a:ext>
            </a:extLst>
          </p:cNvPr>
          <p:cNvSpPr txBox="1"/>
          <p:nvPr/>
        </p:nvSpPr>
        <p:spPr>
          <a:xfrm>
            <a:off x="1532021" y="637676"/>
            <a:ext cx="9144000" cy="62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8000"/>
            </a:pPr>
            <a:r>
              <a:rPr lang="en-US" sz="5401" dirty="0">
                <a:solidFill>
                  <a:schemeClr val="lt1"/>
                </a:solidFill>
                <a:latin typeface="+mj-lt"/>
                <a:sym typeface="Oswald"/>
              </a:rPr>
              <a:t>Capital Projects Update</a:t>
            </a:r>
            <a:endParaRPr sz="5401" dirty="0">
              <a:latin typeface="+mj-lt"/>
            </a:endParaRPr>
          </a:p>
        </p:txBody>
      </p:sp>
      <p:sp>
        <p:nvSpPr>
          <p:cNvPr id="166" name="Google Shape;166;ge85b1e3c59_1_10">
            <a:extLst>
              <a:ext uri="{FF2B5EF4-FFF2-40B4-BE49-F238E27FC236}">
                <a16:creationId xmlns:a16="http://schemas.microsoft.com/office/drawing/2014/main" id="{5E990346-5C54-9DF6-DFED-9B9249C59814}"/>
              </a:ext>
            </a:extLst>
          </p:cNvPr>
          <p:cNvSpPr txBox="1"/>
          <p:nvPr/>
        </p:nvSpPr>
        <p:spPr>
          <a:xfrm>
            <a:off x="807929" y="1413468"/>
            <a:ext cx="10390339" cy="450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2300" dirty="0">
                <a:solidFill>
                  <a:schemeClr val="lt1"/>
                </a:solidFill>
                <a:latin typeface="+mj-lt"/>
              </a:rPr>
              <a:t>Richardson Stadium Expansion				$ 60 M</a:t>
            </a:r>
          </a:p>
          <a:p>
            <a:pPr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2300" dirty="0" err="1">
                <a:solidFill>
                  <a:schemeClr val="lt1"/>
                </a:solidFill>
                <a:latin typeface="+mj-lt"/>
              </a:rPr>
              <a:t>Burson</a:t>
            </a:r>
            <a:r>
              <a:rPr lang="en-US" sz="2300" dirty="0">
                <a:solidFill>
                  <a:schemeClr val="lt1"/>
                </a:solidFill>
                <a:latin typeface="+mj-lt"/>
              </a:rPr>
              <a:t> Renovation and Expansion: 			$ 55.9 M</a:t>
            </a:r>
          </a:p>
          <a:p>
            <a:pPr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2300" dirty="0">
                <a:solidFill>
                  <a:schemeClr val="lt1"/>
                </a:solidFill>
                <a:latin typeface="+mj-lt"/>
              </a:rPr>
              <a:t>Witherspoon Residence Hall Renovation			$ 26.6 M</a:t>
            </a:r>
          </a:p>
          <a:p>
            <a:pPr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2300" dirty="0">
                <a:solidFill>
                  <a:schemeClr val="lt1"/>
                </a:solidFill>
                <a:latin typeface="+mj-lt"/>
              </a:rPr>
              <a:t>Hawthorn Residence Hall Renovation: 			$ 17.7 M</a:t>
            </a:r>
          </a:p>
          <a:p>
            <a:pPr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2300" dirty="0">
                <a:solidFill>
                  <a:schemeClr val="lt1"/>
                </a:solidFill>
                <a:latin typeface="+mj-lt"/>
              </a:rPr>
              <a:t>Upper Prospector Renovation: 				$ 11 M</a:t>
            </a:r>
          </a:p>
          <a:p>
            <a:pPr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2300" dirty="0">
                <a:solidFill>
                  <a:schemeClr val="lt1"/>
                </a:solidFill>
                <a:latin typeface="+mj-lt"/>
              </a:rPr>
              <a:t>Friday HVAC and Controls: 					$ 9.7 M</a:t>
            </a:r>
          </a:p>
          <a:p>
            <a:pPr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2300" dirty="0">
                <a:solidFill>
                  <a:schemeClr val="lt1"/>
                </a:solidFill>
                <a:latin typeface="+mj-lt"/>
              </a:rPr>
              <a:t>Atkins Tower ADA Phase 2: 				$ 8.4 M</a:t>
            </a:r>
          </a:p>
          <a:p>
            <a:pPr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2300" dirty="0">
                <a:solidFill>
                  <a:schemeClr val="lt1"/>
                </a:solidFill>
                <a:latin typeface="+mj-lt"/>
              </a:rPr>
              <a:t>Sanford Hall Demolition:					$ 8.3 M</a:t>
            </a:r>
          </a:p>
          <a:p>
            <a:pPr>
              <a:lnSpc>
                <a:spcPct val="150000"/>
              </a:lnSpc>
              <a:buClr>
                <a:schemeClr val="lt1"/>
              </a:buClr>
              <a:buSzPts val="3600"/>
            </a:pPr>
            <a:endParaRPr lang="en-US" sz="2300" dirty="0">
              <a:solidFill>
                <a:schemeClr val="l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6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>
          <a:extLst>
            <a:ext uri="{FF2B5EF4-FFF2-40B4-BE49-F238E27FC236}">
              <a16:creationId xmlns:a16="http://schemas.microsoft.com/office/drawing/2014/main" id="{330D976D-9C95-D269-D403-A16CD0D33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85b1e3c59_1_10">
            <a:extLst>
              <a:ext uri="{FF2B5EF4-FFF2-40B4-BE49-F238E27FC236}">
                <a16:creationId xmlns:a16="http://schemas.microsoft.com/office/drawing/2014/main" id="{DD68FF70-19F1-3F10-E0AA-DF45D8256C13}"/>
              </a:ext>
            </a:extLst>
          </p:cNvPr>
          <p:cNvSpPr txBox="1"/>
          <p:nvPr/>
        </p:nvSpPr>
        <p:spPr>
          <a:xfrm>
            <a:off x="1532021" y="637676"/>
            <a:ext cx="9144000" cy="62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8000"/>
            </a:pPr>
            <a:r>
              <a:rPr lang="en-US" sz="5401" dirty="0">
                <a:solidFill>
                  <a:schemeClr val="lt1"/>
                </a:solidFill>
                <a:latin typeface="+mj-lt"/>
                <a:sym typeface="Oswald"/>
              </a:rPr>
              <a:t>Capital Projects Update</a:t>
            </a:r>
            <a:endParaRPr sz="5401" dirty="0">
              <a:latin typeface="+mj-lt"/>
            </a:endParaRPr>
          </a:p>
        </p:txBody>
      </p:sp>
      <p:sp>
        <p:nvSpPr>
          <p:cNvPr id="166" name="Google Shape;166;ge85b1e3c59_1_10">
            <a:extLst>
              <a:ext uri="{FF2B5EF4-FFF2-40B4-BE49-F238E27FC236}">
                <a16:creationId xmlns:a16="http://schemas.microsoft.com/office/drawing/2014/main" id="{01FA32A1-7C41-92A6-1FC4-2F99E57C261C}"/>
              </a:ext>
            </a:extLst>
          </p:cNvPr>
          <p:cNvSpPr txBox="1"/>
          <p:nvPr/>
        </p:nvSpPr>
        <p:spPr>
          <a:xfrm>
            <a:off x="807929" y="1413468"/>
            <a:ext cx="10390339" cy="450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2300" dirty="0">
                <a:solidFill>
                  <a:schemeClr val="lt1"/>
                </a:solidFill>
                <a:latin typeface="+mj-lt"/>
              </a:rPr>
              <a:t>Greek Village HVAC &amp; Kitchen Upgrades: 			$ 6.9 M</a:t>
            </a:r>
          </a:p>
          <a:p>
            <a:pPr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2300" dirty="0">
                <a:solidFill>
                  <a:schemeClr val="lt1"/>
                </a:solidFill>
                <a:latin typeface="+mj-lt"/>
              </a:rPr>
              <a:t>Wallis Residence Hall Roof Replacement:			$ 3.0 M</a:t>
            </a:r>
          </a:p>
          <a:p>
            <a:pPr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2300" dirty="0">
                <a:solidFill>
                  <a:schemeClr val="lt1"/>
                </a:solidFill>
                <a:latin typeface="+mj-lt"/>
              </a:rPr>
              <a:t>Student Health Center Renovation:				$ 3.0 M</a:t>
            </a:r>
          </a:p>
          <a:p>
            <a:pPr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2300" dirty="0">
                <a:solidFill>
                  <a:schemeClr val="lt1"/>
                </a:solidFill>
                <a:latin typeface="+mj-lt"/>
              </a:rPr>
              <a:t>Loy Witherspoon Center for Meditation and Reflection: 	$ 2.75 M</a:t>
            </a:r>
          </a:p>
          <a:p>
            <a:pPr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2300" dirty="0">
                <a:solidFill>
                  <a:schemeClr val="lt1"/>
                </a:solidFill>
                <a:latin typeface="+mj-lt"/>
              </a:rPr>
              <a:t>Woodward Controls and Lab HVAC: 			$ 2.7 M</a:t>
            </a:r>
          </a:p>
          <a:p>
            <a:pPr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2300" dirty="0">
                <a:solidFill>
                  <a:schemeClr val="lt1"/>
                </a:solidFill>
                <a:latin typeface="+mj-lt"/>
              </a:rPr>
              <a:t>Cameron Roof and Window Replacement:			$ 2.5 M</a:t>
            </a:r>
          </a:p>
          <a:p>
            <a:pPr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2300" dirty="0">
                <a:solidFill>
                  <a:schemeClr val="lt1"/>
                </a:solidFill>
                <a:latin typeface="+mj-lt"/>
              </a:rPr>
              <a:t>RUP 2 and Fretwell HVAC &amp; Controls: 			$ 2.3 M</a:t>
            </a:r>
          </a:p>
          <a:p>
            <a:pPr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2300" dirty="0">
                <a:solidFill>
                  <a:schemeClr val="lt1"/>
                </a:solidFill>
                <a:latin typeface="+mj-lt"/>
              </a:rPr>
              <a:t>Parking Lot 5 Renewal: 					$ 2.04 M</a:t>
            </a:r>
          </a:p>
        </p:txBody>
      </p:sp>
    </p:spTree>
    <p:extLst>
      <p:ext uri="{BB962C8B-B14F-4D97-AF65-F5344CB8AC3E}">
        <p14:creationId xmlns:p14="http://schemas.microsoft.com/office/powerpoint/2010/main" val="3377928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>
          <a:extLst>
            <a:ext uri="{FF2B5EF4-FFF2-40B4-BE49-F238E27FC236}">
              <a16:creationId xmlns:a16="http://schemas.microsoft.com/office/drawing/2014/main" id="{26445951-F60C-153F-14F8-32F34F989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85b1e3c59_1_10">
            <a:extLst>
              <a:ext uri="{FF2B5EF4-FFF2-40B4-BE49-F238E27FC236}">
                <a16:creationId xmlns:a16="http://schemas.microsoft.com/office/drawing/2014/main" id="{FB86D18B-4485-2D54-8CC9-B89C20EA3CE7}"/>
              </a:ext>
            </a:extLst>
          </p:cNvPr>
          <p:cNvSpPr txBox="1"/>
          <p:nvPr/>
        </p:nvSpPr>
        <p:spPr>
          <a:xfrm>
            <a:off x="1532021" y="637676"/>
            <a:ext cx="9144000" cy="62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8000"/>
            </a:pPr>
            <a:r>
              <a:rPr lang="en-US" sz="5401" dirty="0">
                <a:solidFill>
                  <a:schemeClr val="lt1"/>
                </a:solidFill>
                <a:latin typeface="+mj-lt"/>
                <a:sym typeface="Oswald"/>
              </a:rPr>
              <a:t>Capital Projects Update</a:t>
            </a:r>
            <a:endParaRPr sz="5401" dirty="0">
              <a:latin typeface="+mj-lt"/>
            </a:endParaRPr>
          </a:p>
        </p:txBody>
      </p:sp>
      <p:sp>
        <p:nvSpPr>
          <p:cNvPr id="166" name="Google Shape;166;ge85b1e3c59_1_10">
            <a:extLst>
              <a:ext uri="{FF2B5EF4-FFF2-40B4-BE49-F238E27FC236}">
                <a16:creationId xmlns:a16="http://schemas.microsoft.com/office/drawing/2014/main" id="{9FE75D9B-DBE7-5F94-3EEE-4286874A22FE}"/>
              </a:ext>
            </a:extLst>
          </p:cNvPr>
          <p:cNvSpPr txBox="1"/>
          <p:nvPr/>
        </p:nvSpPr>
        <p:spPr>
          <a:xfrm>
            <a:off x="807929" y="1413468"/>
            <a:ext cx="10390339" cy="450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2300" dirty="0">
                <a:solidFill>
                  <a:schemeClr val="lt1"/>
                </a:solidFill>
                <a:latin typeface="+mj-lt"/>
              </a:rPr>
              <a:t>South Village Sanitary Sewer Upgrades:			$ 1.75 M</a:t>
            </a:r>
          </a:p>
          <a:p>
            <a:pPr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2300" dirty="0">
                <a:solidFill>
                  <a:schemeClr val="lt1"/>
                </a:solidFill>
                <a:latin typeface="+mj-lt"/>
              </a:rPr>
              <a:t>Fretwell, Reese, Memorial Fire Systems:			$ 1.7 M</a:t>
            </a:r>
          </a:p>
          <a:p>
            <a:pPr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2300" dirty="0">
                <a:solidFill>
                  <a:schemeClr val="lt1"/>
                </a:solidFill>
                <a:latin typeface="+mj-lt"/>
              </a:rPr>
              <a:t>E-Sports Game and Lounge Space Renovation: 		$ 1.5 M</a:t>
            </a:r>
          </a:p>
          <a:p>
            <a:pPr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2300" dirty="0">
                <a:solidFill>
                  <a:schemeClr val="lt1"/>
                </a:solidFill>
                <a:latin typeface="+mj-lt"/>
              </a:rPr>
              <a:t>Parking Lot 26 Renewal: 					$ 1.5 M</a:t>
            </a:r>
          </a:p>
          <a:p>
            <a:pPr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2300" dirty="0">
                <a:solidFill>
                  <a:schemeClr val="lt1"/>
                </a:solidFill>
                <a:latin typeface="+mj-lt"/>
              </a:rPr>
              <a:t>Campus Roadway Repairs and Resurfacing:		$ 750 K</a:t>
            </a:r>
          </a:p>
          <a:p>
            <a:pPr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2300" dirty="0">
                <a:solidFill>
                  <a:schemeClr val="lt1"/>
                </a:solidFill>
                <a:latin typeface="+mj-lt"/>
              </a:rPr>
              <a:t>Woodward Roof Replacement: 				$ 750 K</a:t>
            </a:r>
          </a:p>
          <a:p>
            <a:pPr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2300" dirty="0">
                <a:solidFill>
                  <a:schemeClr val="lt1"/>
                </a:solidFill>
                <a:latin typeface="+mj-lt"/>
              </a:rPr>
              <a:t>Reclaimed Water Phase 3:					$ 650 K</a:t>
            </a:r>
          </a:p>
          <a:p>
            <a:pPr>
              <a:lnSpc>
                <a:spcPct val="150000"/>
              </a:lnSpc>
              <a:buClr>
                <a:schemeClr val="lt1"/>
              </a:buClr>
              <a:buSzPts val="3600"/>
            </a:pPr>
            <a:r>
              <a:rPr lang="en-US" sz="2300" dirty="0">
                <a:solidFill>
                  <a:schemeClr val="lt1"/>
                </a:solidFill>
                <a:latin typeface="+mj-lt"/>
              </a:rPr>
              <a:t>Duke 219 Fabrication Lab:					$ 600 K</a:t>
            </a:r>
          </a:p>
        </p:txBody>
      </p:sp>
    </p:spTree>
    <p:extLst>
      <p:ext uri="{BB962C8B-B14F-4D97-AF65-F5344CB8AC3E}">
        <p14:creationId xmlns:p14="http://schemas.microsoft.com/office/powerpoint/2010/main" val="26038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bd259e10a_2_75"/>
          <p:cNvSpPr txBox="1"/>
          <p:nvPr/>
        </p:nvSpPr>
        <p:spPr>
          <a:xfrm>
            <a:off x="1639824" y="757833"/>
            <a:ext cx="9144000" cy="48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8000"/>
            </a:pPr>
            <a:r>
              <a:rPr lang="en-US" sz="4500" dirty="0">
                <a:solidFill>
                  <a:schemeClr val="lt1"/>
                </a:solidFill>
                <a:latin typeface="+mj-lt"/>
                <a:sym typeface="Oswald"/>
              </a:rPr>
              <a:t>Upcoming Capital Projects</a:t>
            </a:r>
            <a:endParaRPr sz="45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05FCA7-515F-B489-364F-0203788201D8}"/>
              </a:ext>
            </a:extLst>
          </p:cNvPr>
          <p:cNvSpPr txBox="1"/>
          <p:nvPr/>
        </p:nvSpPr>
        <p:spPr>
          <a:xfrm>
            <a:off x="733211" y="1542190"/>
            <a:ext cx="10245852" cy="5128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"/>
            </a:pP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Friday Replace HVAC</a:t>
            </a:r>
            <a:r>
              <a:rPr lang="en-US" sz="24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and Controls</a:t>
            </a:r>
            <a:r>
              <a:rPr lang="en-US" sz="24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endParaRPr lang="en-US" sz="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sz="1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Project Manager: William Finley, </a:t>
            </a:r>
            <a:r>
              <a:rPr lang="en-US" sz="18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wfinley@charlotte.edu</a:t>
            </a:r>
            <a:endParaRPr lang="en-US" sz="1800" dirty="0">
              <a:solidFill>
                <a:schemeClr val="accent2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Designer: McKim &amp; Creed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Construction Manager @ Risk: Gilbane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Advertise for Bids: June 28, 2024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Construction Start: *Projected January 2025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Woodward Controls &amp; Lab HVAC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Project Manager: William Finley, </a:t>
            </a:r>
            <a:r>
              <a:rPr lang="en-US" sz="18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wfinley@charlotte.edu</a:t>
            </a:r>
            <a:endParaRPr lang="en-US" sz="1800" dirty="0">
              <a:solidFill>
                <a:schemeClr val="accent2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Construction Delivery Method: Single Prime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Designer: McKim &amp; Creed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Advertise for Bids: March 4, 2024</a:t>
            </a:r>
            <a:endParaRPr lang="en-US" sz="18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Construction Start: *Projected Early Spring 2024</a:t>
            </a:r>
            <a:endParaRPr lang="en-US" sz="1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342900" lvl="3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>
          <a:extLst>
            <a:ext uri="{FF2B5EF4-FFF2-40B4-BE49-F238E27FC236}">
              <a16:creationId xmlns:a16="http://schemas.microsoft.com/office/drawing/2014/main" id="{34EFA980-869C-327D-E564-E38F5C217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bd259e10a_2_75">
            <a:extLst>
              <a:ext uri="{FF2B5EF4-FFF2-40B4-BE49-F238E27FC236}">
                <a16:creationId xmlns:a16="http://schemas.microsoft.com/office/drawing/2014/main" id="{1E4653FD-9401-845B-824F-5D4604D906BA}"/>
              </a:ext>
            </a:extLst>
          </p:cNvPr>
          <p:cNvSpPr txBox="1"/>
          <p:nvPr/>
        </p:nvSpPr>
        <p:spPr>
          <a:xfrm>
            <a:off x="1639824" y="757833"/>
            <a:ext cx="9144000" cy="48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8000"/>
            </a:pPr>
            <a:r>
              <a:rPr lang="en-US" sz="4500" dirty="0">
                <a:solidFill>
                  <a:schemeClr val="lt1"/>
                </a:solidFill>
                <a:latin typeface="+mj-lt"/>
                <a:sym typeface="Oswald"/>
              </a:rPr>
              <a:t>Upcoming Capital Projects</a:t>
            </a:r>
            <a:endParaRPr sz="45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292F5-749A-0A1C-26F8-3F56F0ED68F3}"/>
              </a:ext>
            </a:extLst>
          </p:cNvPr>
          <p:cNvSpPr txBox="1"/>
          <p:nvPr/>
        </p:nvSpPr>
        <p:spPr>
          <a:xfrm>
            <a:off x="708659" y="1592795"/>
            <a:ext cx="10370611" cy="4878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"/>
            </a:pP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RUP 2 and Fretwell HVAC &amp; Controls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endParaRPr lang="en-US" sz="8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Project Manager: William Finley, </a:t>
            </a:r>
            <a:r>
              <a:rPr lang="en-US" sz="1800" u="sng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wfinley@charlotte.edu</a:t>
            </a:r>
            <a:endParaRPr lang="en-US" sz="1800" u="sng" dirty="0">
              <a:solidFill>
                <a:schemeClr val="accent2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-US" sz="1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Designer: McKim &amp; Creed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Construction Delivery Method: Single Prime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Advertise for Bids:  March 2024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Construction Start: *Projected Late Spring 2024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endParaRPr lang="en-US" sz="18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Fretwell, Reese, and Memorial Fire Systems </a:t>
            </a:r>
            <a:endParaRPr lang="en-US" sz="2400" b="1" dirty="0">
              <a:solidFill>
                <a:schemeClr val="accent4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FF00"/>
              </a:buClr>
            </a:pP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Project Manager: William Finley, </a:t>
            </a:r>
            <a:r>
              <a:rPr lang="en-US" sz="18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wfinley@</a:t>
            </a:r>
            <a:r>
              <a:rPr lang="en-US" sz="18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charlotte</a:t>
            </a:r>
            <a:r>
              <a:rPr lang="en-US" sz="18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.edu</a:t>
            </a:r>
            <a:r>
              <a:rPr lang="en-US" sz="18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R="0" lvl="0">
              <a:spcBef>
                <a:spcPts val="0"/>
              </a:spcBef>
              <a:spcAft>
                <a:spcPts val="800"/>
              </a:spcAft>
              <a:buClr>
                <a:srgbClr val="FFFF00"/>
              </a:buClr>
            </a:pP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Designer: RMF Engineers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Advertise for Bids: March 01, 2024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Construction Start: *Projected Late Spring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Completion: Winter 2024</a:t>
            </a:r>
          </a:p>
          <a:p>
            <a:pPr marL="342900" lvl="3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6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4668</TotalTime>
  <Words>867</Words>
  <Application>Microsoft Office PowerPoint</Application>
  <PresentationFormat>Widescreen</PresentationFormat>
  <Paragraphs>122</Paragraphs>
  <Slides>15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Symbol</vt:lpstr>
      <vt:lpstr>Wingdings</vt:lpstr>
      <vt:lpstr>Calibri</vt:lpstr>
      <vt:lpstr>Arial</vt:lpstr>
      <vt:lpstr>Office Theme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Stephanie LaClair</cp:lastModifiedBy>
  <cp:revision>26</cp:revision>
  <cp:lastPrinted>2024-02-27T15:50:37Z</cp:lastPrinted>
  <dcterms:created xsi:type="dcterms:W3CDTF">2021-06-07T21:42:08Z</dcterms:created>
  <dcterms:modified xsi:type="dcterms:W3CDTF">2024-02-29T18:08:11Z</dcterms:modified>
</cp:coreProperties>
</file>