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1"/>
  </p:notesMasterIdLst>
  <p:sldIdLst>
    <p:sldId id="256" r:id="rId2"/>
    <p:sldId id="262" r:id="rId3"/>
    <p:sldId id="266" r:id="rId4"/>
    <p:sldId id="263" r:id="rId5"/>
    <p:sldId id="264" r:id="rId6"/>
    <p:sldId id="265" r:id="rId7"/>
    <p:sldId id="267" r:id="rId8"/>
    <p:sldId id="258" r:id="rId9"/>
    <p:sldId id="260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0" autoAdjust="0"/>
    <p:restoredTop sz="94676" autoAdjust="0"/>
  </p:normalViewPr>
  <p:slideViewPr>
    <p:cSldViewPr>
      <p:cViewPr varScale="1">
        <p:scale>
          <a:sx n="70" d="100"/>
          <a:sy n="70" d="100"/>
        </p:scale>
        <p:origin x="-136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A559C6-B304-4CC7-92D7-05E7DA4D518B}" type="datetimeFigureOut">
              <a:rPr lang="en-US" smtClean="0"/>
              <a:pPr/>
              <a:t>3/8/2012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34238B-C5F4-4CF2-A086-8CA151B9114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34238B-C5F4-4CF2-A086-8CA151B91144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B6006-D6F6-40D7-ABD7-62C905CB0A3E}" type="datetimeFigureOut">
              <a:rPr lang="en-US" smtClean="0"/>
              <a:pPr/>
              <a:t>3/8/2012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CF75F-2F29-4536-9B5E-C244DC595F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B6006-D6F6-40D7-ABD7-62C905CB0A3E}" type="datetimeFigureOut">
              <a:rPr lang="en-US" smtClean="0"/>
              <a:pPr/>
              <a:t>3/8/2012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CF75F-2F29-4536-9B5E-C244DC595F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B6006-D6F6-40D7-ABD7-62C905CB0A3E}" type="datetimeFigureOut">
              <a:rPr lang="en-US" smtClean="0"/>
              <a:pPr/>
              <a:t>3/8/2012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CF75F-2F29-4536-9B5E-C244DC595F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B6006-D6F6-40D7-ABD7-62C905CB0A3E}" type="datetimeFigureOut">
              <a:rPr lang="en-US" smtClean="0"/>
              <a:pPr/>
              <a:t>3/8/2012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CF75F-2F29-4536-9B5E-C244DC595F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B6006-D6F6-40D7-ABD7-62C905CB0A3E}" type="datetimeFigureOut">
              <a:rPr lang="en-US" smtClean="0"/>
              <a:pPr/>
              <a:t>3/8/2012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CF75F-2F29-4536-9B5E-C244DC595F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B6006-D6F6-40D7-ABD7-62C905CB0A3E}" type="datetimeFigureOut">
              <a:rPr lang="en-US" smtClean="0"/>
              <a:pPr/>
              <a:t>3/8/2012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CF75F-2F29-4536-9B5E-C244DC595F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B6006-D6F6-40D7-ABD7-62C905CB0A3E}" type="datetimeFigureOut">
              <a:rPr lang="en-US" smtClean="0"/>
              <a:pPr/>
              <a:t>3/8/2012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CF75F-2F29-4536-9B5E-C244DC595F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B6006-D6F6-40D7-ABD7-62C905CB0A3E}" type="datetimeFigureOut">
              <a:rPr lang="en-US" smtClean="0"/>
              <a:pPr/>
              <a:t>3/8/2012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CF75F-2F29-4536-9B5E-C244DC595F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B6006-D6F6-40D7-ABD7-62C905CB0A3E}" type="datetimeFigureOut">
              <a:rPr lang="en-US" smtClean="0"/>
              <a:pPr/>
              <a:t>3/8/2012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CF75F-2F29-4536-9B5E-C244DC595F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B6006-D6F6-40D7-ABD7-62C905CB0A3E}" type="datetimeFigureOut">
              <a:rPr lang="en-US" smtClean="0"/>
              <a:pPr/>
              <a:t>3/8/2012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CF75F-2F29-4536-9B5E-C244DC595F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B6006-D6F6-40D7-ABD7-62C905CB0A3E}" type="datetimeFigureOut">
              <a:rPr lang="en-US" smtClean="0"/>
              <a:pPr/>
              <a:t>3/8/2012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C8CF75F-2F29-4536-9B5E-C244DC595FD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6AB6006-D6F6-40D7-ABD7-62C905CB0A3E}" type="datetimeFigureOut">
              <a:rPr lang="en-US" smtClean="0"/>
              <a:pPr/>
              <a:t>3/8/2012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C8CF75F-2F29-4536-9B5E-C244DC595FDF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oa.nc.gov/hub/searchhub.ht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ips.state.nc.us/ips/pubmain.asp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UNC Charlotte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Construction “Meet &amp; Greet”</a:t>
            </a:r>
          </a:p>
          <a:p>
            <a:r>
              <a:rPr lang="en-US" sz="2400" dirty="0" smtClean="0"/>
              <a:t>March 7, 2012</a:t>
            </a:r>
            <a:endParaRPr lang="en-US" sz="2400" dirty="0"/>
          </a:p>
        </p:txBody>
      </p:sp>
      <p:pic>
        <p:nvPicPr>
          <p:cNvPr id="1026" name="Picture 2" descr="C:\Program Files\Microsoft Office\MEDIA\CAGCAT10\j0291984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152400"/>
            <a:ext cx="2362200" cy="2514600"/>
          </a:xfrm>
          <a:prstGeom prst="rect">
            <a:avLst/>
          </a:prstGeom>
          <a:noFill/>
        </p:spPr>
      </p:pic>
      <p:pic>
        <p:nvPicPr>
          <p:cNvPr id="1028" name="Picture 4" descr="C:\Program Files\Microsoft Office\MEDIA\CAGCAT10\j0240695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91200" y="4419600"/>
            <a:ext cx="2969057" cy="22098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Knowing the </a:t>
            </a:r>
            <a:r>
              <a:rPr lang="en-US" u="sng" dirty="0" smtClean="0"/>
              <a:t>University</a:t>
            </a:r>
            <a:r>
              <a:rPr lang="en-US" dirty="0" smtClean="0"/>
              <a:t> Team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endParaRPr lang="en-US" sz="2800" dirty="0" smtClean="0"/>
          </a:p>
          <a:p>
            <a:r>
              <a:rPr lang="en-US" sz="4300" dirty="0" smtClean="0"/>
              <a:t>Phil Jones, Associate Vice Chancellor for Facilities Management</a:t>
            </a:r>
          </a:p>
          <a:p>
            <a:r>
              <a:rPr lang="en-US" sz="4300" dirty="0" smtClean="0"/>
              <a:t>Dorothy Vick,  HUB Coordinator Facilities Management</a:t>
            </a:r>
          </a:p>
          <a:p>
            <a:endParaRPr lang="en-US" sz="3700" dirty="0" smtClean="0"/>
          </a:p>
          <a:p>
            <a:r>
              <a:rPr lang="en-US" sz="4300" dirty="0" smtClean="0"/>
              <a:t>Doug Pierce,  Senior Purchasing Agent Materials Management</a:t>
            </a:r>
          </a:p>
          <a:p>
            <a:endParaRPr lang="en-US" sz="3700" dirty="0" smtClean="0"/>
          </a:p>
          <a:p>
            <a:r>
              <a:rPr lang="en-US" sz="5500" dirty="0" smtClean="0"/>
              <a:t>Design Services Division of Facilities Management</a:t>
            </a:r>
          </a:p>
          <a:p>
            <a:r>
              <a:rPr lang="en-US" sz="4300" dirty="0" smtClean="0"/>
              <a:t>Mac Fake, Director</a:t>
            </a:r>
          </a:p>
          <a:p>
            <a:r>
              <a:rPr lang="en-US" sz="4300" dirty="0" smtClean="0"/>
              <a:t>John Boal, Asst. Director</a:t>
            </a:r>
          </a:p>
          <a:p>
            <a:r>
              <a:rPr lang="en-US" sz="4300" dirty="0" smtClean="0"/>
              <a:t>Kristie Honea, Office Manager</a:t>
            </a:r>
          </a:p>
          <a:p>
            <a:endParaRPr lang="en-US" sz="3700" dirty="0" smtClean="0"/>
          </a:p>
          <a:p>
            <a:r>
              <a:rPr lang="en-US" sz="4900" b="1" dirty="0" smtClean="0"/>
              <a:t>Project Managers:</a:t>
            </a:r>
          </a:p>
          <a:p>
            <a:pPr lvl="1"/>
            <a:r>
              <a:rPr lang="en-US" sz="4300" dirty="0" smtClean="0"/>
              <a:t>Jeff Ross</a:t>
            </a:r>
          </a:p>
          <a:p>
            <a:pPr lvl="1"/>
            <a:r>
              <a:rPr lang="en-US" sz="4300" dirty="0" smtClean="0"/>
              <a:t>Steve Burt</a:t>
            </a:r>
          </a:p>
          <a:p>
            <a:pPr lvl="1"/>
            <a:r>
              <a:rPr lang="en-US" sz="4300" dirty="0" smtClean="0"/>
              <a:t>David Love</a:t>
            </a:r>
          </a:p>
          <a:p>
            <a:pPr lvl="1"/>
            <a:r>
              <a:rPr lang="en-US" sz="4300" dirty="0" smtClean="0"/>
              <a:t>David Daignault</a:t>
            </a:r>
          </a:p>
          <a:p>
            <a:pPr lvl="1"/>
            <a:r>
              <a:rPr lang="en-US" sz="4300" dirty="0" smtClean="0"/>
              <a:t>Drew Averitt</a:t>
            </a:r>
          </a:p>
          <a:p>
            <a:pPr lvl="1"/>
            <a:r>
              <a:rPr lang="en-US" sz="4300" dirty="0" smtClean="0"/>
              <a:t>Steve Terry</a:t>
            </a:r>
          </a:p>
          <a:p>
            <a:pPr lvl="1"/>
            <a:r>
              <a:rPr lang="en-US" sz="4300" dirty="0" smtClean="0"/>
              <a:t>Amanda Caudle</a:t>
            </a:r>
          </a:p>
          <a:p>
            <a:pPr lvl="1"/>
            <a:r>
              <a:rPr lang="en-US" sz="4300" dirty="0" smtClean="0"/>
              <a:t>Cheryl Lansford</a:t>
            </a:r>
          </a:p>
          <a:p>
            <a:pPr lvl="1"/>
            <a:endParaRPr lang="en-US" sz="3700" dirty="0" smtClean="0"/>
          </a:p>
          <a:p>
            <a:pPr lvl="2"/>
            <a:endParaRPr lang="en-US" dirty="0" smtClean="0"/>
          </a:p>
          <a:p>
            <a:pPr lvl="2"/>
            <a:endParaRPr lang="en-US" dirty="0" smtClean="0"/>
          </a:p>
          <a:p>
            <a:pPr lvl="2"/>
            <a:endParaRPr lang="en-US" dirty="0" smtClean="0"/>
          </a:p>
          <a:p>
            <a:pPr lvl="2"/>
            <a:endParaRPr lang="en-US" dirty="0" smtClean="0"/>
          </a:p>
          <a:p>
            <a:pPr lvl="2"/>
            <a:endParaRPr lang="en-US" dirty="0" smtClean="0"/>
          </a:p>
          <a:p>
            <a:pPr lvl="2"/>
            <a:endParaRPr lang="en-US" dirty="0" smtClean="0"/>
          </a:p>
          <a:p>
            <a:pPr lvl="2"/>
            <a:endParaRPr lang="en-US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Knowing the </a:t>
            </a:r>
            <a:r>
              <a:rPr lang="en-US" u="sng" dirty="0" smtClean="0"/>
              <a:t>Contractual </a:t>
            </a:r>
            <a:r>
              <a:rPr lang="en-US" dirty="0" smtClean="0"/>
              <a:t>Team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1"/>
            <a:r>
              <a:rPr lang="en-US" sz="3600" b="1" dirty="0" smtClean="0"/>
              <a:t>Job Order Contracting</a:t>
            </a:r>
          </a:p>
          <a:p>
            <a:pPr lvl="1"/>
            <a:r>
              <a:rPr lang="en-US" sz="3600" dirty="0" smtClean="0"/>
              <a:t>Informal Projects $30K to $300K</a:t>
            </a:r>
          </a:p>
          <a:p>
            <a:pPr lvl="1"/>
            <a:r>
              <a:rPr lang="en-US" sz="2800" dirty="0" smtClean="0"/>
              <a:t>JOC Contractors: </a:t>
            </a:r>
          </a:p>
          <a:p>
            <a:pPr lvl="2"/>
            <a:r>
              <a:rPr lang="en-US" sz="3600" dirty="0" smtClean="0"/>
              <a:t>I.L. Long Winston Salem, NC</a:t>
            </a:r>
          </a:p>
          <a:p>
            <a:pPr lvl="3"/>
            <a:r>
              <a:rPr lang="en-US" sz="3600" dirty="0" smtClean="0"/>
              <a:t>336-661-1887</a:t>
            </a:r>
          </a:p>
          <a:p>
            <a:pPr lvl="2"/>
            <a:r>
              <a:rPr lang="en-US" sz="3600" dirty="0" smtClean="0"/>
              <a:t>MV Momentum Charlotte, NC</a:t>
            </a:r>
          </a:p>
          <a:p>
            <a:pPr lvl="2"/>
            <a:r>
              <a:rPr lang="en-US" sz="3700" dirty="0" smtClean="0"/>
              <a:t>704-672-6033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Knowing The </a:t>
            </a:r>
            <a:r>
              <a:rPr lang="en-US" u="sng" dirty="0" smtClean="0"/>
              <a:t>Contractual</a:t>
            </a:r>
            <a:r>
              <a:rPr lang="en-US" dirty="0" smtClean="0"/>
              <a:t> Team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Prequalified General Contractors: $30K to $500K</a:t>
            </a:r>
          </a:p>
          <a:p>
            <a:pPr lvl="1"/>
            <a:r>
              <a:rPr lang="en-US" sz="1800" dirty="0" smtClean="0"/>
              <a:t>Bar Construction Company     336-274-2477</a:t>
            </a:r>
          </a:p>
          <a:p>
            <a:pPr lvl="1"/>
            <a:r>
              <a:rPr lang="en-US" sz="1800" dirty="0" smtClean="0"/>
              <a:t>Beam Construction Company 704-435-3206</a:t>
            </a:r>
          </a:p>
          <a:p>
            <a:pPr lvl="1"/>
            <a:r>
              <a:rPr lang="en-US" sz="1800" dirty="0" smtClean="0"/>
              <a:t>Conner Co. of the Southeast    704-375-1466</a:t>
            </a:r>
          </a:p>
          <a:p>
            <a:pPr lvl="1"/>
            <a:r>
              <a:rPr lang="en-US" sz="1800" dirty="0" smtClean="0"/>
              <a:t>Eaglewood, Inc.                          704-483-5853</a:t>
            </a:r>
          </a:p>
          <a:p>
            <a:pPr lvl="1"/>
            <a:r>
              <a:rPr lang="en-US" sz="1800" dirty="0" smtClean="0"/>
              <a:t>GL Wilson Building Company  704-872-2411</a:t>
            </a:r>
          </a:p>
          <a:p>
            <a:pPr lvl="1"/>
            <a:r>
              <a:rPr lang="en-US" sz="1800" dirty="0" smtClean="0"/>
              <a:t>Hall Builders NC &amp; SC               803-547-9764</a:t>
            </a:r>
          </a:p>
          <a:p>
            <a:pPr lvl="1"/>
            <a:r>
              <a:rPr lang="en-US" sz="1800" dirty="0" smtClean="0"/>
              <a:t>Heartland Contracting, LLC      704-882-3004</a:t>
            </a:r>
          </a:p>
          <a:p>
            <a:pPr lvl="1"/>
            <a:r>
              <a:rPr lang="en-US" sz="1800" dirty="0" smtClean="0"/>
              <a:t>IL Long Construction Co.           336-661-1887</a:t>
            </a:r>
          </a:p>
          <a:p>
            <a:pPr lvl="1"/>
            <a:r>
              <a:rPr lang="en-US" sz="1800" dirty="0" smtClean="0"/>
              <a:t>Little Mountain Builders            704-489-6403</a:t>
            </a:r>
          </a:p>
          <a:p>
            <a:pPr lvl="1"/>
            <a:r>
              <a:rPr lang="en-US" sz="1800" dirty="0" smtClean="0"/>
              <a:t>Miles&amp; McClellan Construction 336-285-0404</a:t>
            </a:r>
          </a:p>
          <a:p>
            <a:pPr lvl="1"/>
            <a:r>
              <a:rPr lang="en-US" sz="1800" dirty="0" smtClean="0"/>
              <a:t>MV Momentum Construction    704-672-6033</a:t>
            </a:r>
          </a:p>
          <a:p>
            <a:pPr lvl="1"/>
            <a:r>
              <a:rPr lang="en-US" sz="1800" dirty="0" smtClean="0"/>
              <a:t>Tyler 2 Construction Company    704-714-6074</a:t>
            </a:r>
          </a:p>
          <a:p>
            <a:endParaRPr lang="en-US" sz="105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Knowing the </a:t>
            </a:r>
            <a:r>
              <a:rPr lang="en-US" u="sng" dirty="0" smtClean="0"/>
              <a:t>Contractual</a:t>
            </a:r>
            <a:r>
              <a:rPr lang="en-US" dirty="0" smtClean="0"/>
              <a:t> Team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b="1" dirty="0" smtClean="0"/>
              <a:t>Prequalified Electrical Contractors:</a:t>
            </a:r>
          </a:p>
          <a:p>
            <a:r>
              <a:rPr lang="en-US" sz="3200" b="1" dirty="0" smtClean="0"/>
              <a:t> $30K to 500K</a:t>
            </a:r>
          </a:p>
          <a:p>
            <a:pPr lvl="1"/>
            <a:r>
              <a:rPr lang="en-US" dirty="0" smtClean="0"/>
              <a:t>Barnes &amp; Powell Electric            252-236-3111</a:t>
            </a:r>
          </a:p>
          <a:p>
            <a:pPr lvl="1"/>
            <a:r>
              <a:rPr lang="en-US" dirty="0" smtClean="0"/>
              <a:t>Beam Electric Company             704-333-9094</a:t>
            </a:r>
          </a:p>
          <a:p>
            <a:pPr lvl="1"/>
            <a:r>
              <a:rPr lang="en-US" dirty="0" err="1" smtClean="0"/>
              <a:t>Besco</a:t>
            </a:r>
            <a:r>
              <a:rPr lang="en-US" dirty="0" smtClean="0"/>
              <a:t> Electric                               704-892-4200</a:t>
            </a:r>
          </a:p>
          <a:p>
            <a:pPr lvl="1"/>
            <a:r>
              <a:rPr lang="en-US" dirty="0" err="1" smtClean="0"/>
              <a:t>Bitting</a:t>
            </a:r>
            <a:r>
              <a:rPr lang="en-US" dirty="0" smtClean="0"/>
              <a:t> Electric Inc.                     919-467-9417</a:t>
            </a:r>
          </a:p>
          <a:p>
            <a:pPr lvl="1"/>
            <a:r>
              <a:rPr lang="en-US" dirty="0" smtClean="0"/>
              <a:t>Starr Electric Co. Inc.                  704-568-6600</a:t>
            </a:r>
          </a:p>
          <a:p>
            <a:pPr lvl="1"/>
            <a:r>
              <a:rPr lang="en-US" dirty="0" smtClean="0"/>
              <a:t>Watson Electric Co. Inc.              704-947-5151</a:t>
            </a:r>
          </a:p>
          <a:p>
            <a:pPr lvl="1"/>
            <a:r>
              <a:rPr lang="en-US" dirty="0" smtClean="0"/>
              <a:t>Watson Electrical Construction  252-237-7511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Knowing the </a:t>
            </a:r>
            <a:r>
              <a:rPr lang="en-US" u="sng" dirty="0" smtClean="0"/>
              <a:t>Contractual</a:t>
            </a:r>
            <a:r>
              <a:rPr lang="en-US" dirty="0" smtClean="0"/>
              <a:t> Team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b="1" dirty="0" smtClean="0"/>
              <a:t>Prequalified</a:t>
            </a:r>
            <a:r>
              <a:rPr lang="en-US" b="1" dirty="0" smtClean="0"/>
              <a:t> Roofing Contractors:</a:t>
            </a:r>
          </a:p>
          <a:p>
            <a:r>
              <a:rPr lang="en-US" sz="3200" dirty="0" smtClean="0"/>
              <a:t>$30K to $500K</a:t>
            </a:r>
          </a:p>
          <a:p>
            <a:pPr lvl="1"/>
            <a:r>
              <a:rPr lang="en-US" sz="2800" dirty="0" smtClean="0"/>
              <a:t>AAR of NC, Inc.        336-727-4534</a:t>
            </a:r>
          </a:p>
          <a:p>
            <a:pPr lvl="1"/>
            <a:r>
              <a:rPr lang="en-US" sz="2800" dirty="0" smtClean="0"/>
              <a:t>Baker Roofing Co.     919-828-2975</a:t>
            </a:r>
          </a:p>
          <a:p>
            <a:pPr lvl="1"/>
            <a:r>
              <a:rPr lang="en-US" sz="2800" dirty="0" smtClean="0"/>
              <a:t>City </a:t>
            </a:r>
            <a:r>
              <a:rPr lang="en-US" sz="2800" dirty="0" err="1" smtClean="0"/>
              <a:t>Scape</a:t>
            </a:r>
            <a:r>
              <a:rPr lang="en-US" sz="2800" dirty="0" smtClean="0"/>
              <a:t> Roofing    828-241-4747</a:t>
            </a:r>
          </a:p>
          <a:p>
            <a:pPr lvl="1"/>
            <a:r>
              <a:rPr lang="en-US" sz="2800" dirty="0" err="1" smtClean="0"/>
              <a:t>Davco</a:t>
            </a:r>
            <a:r>
              <a:rPr lang="en-US" sz="2800" dirty="0" smtClean="0"/>
              <a:t> Roofing            704-817-9788</a:t>
            </a:r>
          </a:p>
          <a:p>
            <a:pPr lvl="1"/>
            <a:r>
              <a:rPr lang="en-US" sz="2800" dirty="0" smtClean="0"/>
              <a:t>Triad Roofing              336-767-9087</a:t>
            </a:r>
          </a:p>
          <a:p>
            <a:pPr lvl="1"/>
            <a:r>
              <a:rPr lang="en-US" sz="2800" dirty="0" err="1" smtClean="0"/>
              <a:t>Radco</a:t>
            </a:r>
            <a:r>
              <a:rPr lang="en-US" sz="2800" dirty="0" smtClean="0"/>
              <a:t> Construction    704-392-0850</a:t>
            </a:r>
          </a:p>
          <a:p>
            <a:pPr lvl="1">
              <a:buNone/>
            </a:pPr>
            <a:endParaRPr lang="en-US" sz="2800" dirty="0" smtClean="0"/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Knowing the </a:t>
            </a:r>
            <a:r>
              <a:rPr lang="en-US" u="sng" dirty="0" smtClean="0"/>
              <a:t>Contractual</a:t>
            </a:r>
            <a:r>
              <a:rPr lang="en-US" dirty="0" smtClean="0"/>
              <a:t> Team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/>
              <a:t>Prequalified Paving Contractors: </a:t>
            </a:r>
          </a:p>
          <a:p>
            <a:pPr>
              <a:buNone/>
            </a:pPr>
            <a:r>
              <a:rPr lang="en-US" sz="2800" b="1" dirty="0" smtClean="0"/>
              <a:t>    $30K to $500K</a:t>
            </a:r>
          </a:p>
          <a:p>
            <a:pPr>
              <a:buNone/>
            </a:pPr>
            <a:endParaRPr lang="en-US" sz="2800" b="1" dirty="0" smtClean="0"/>
          </a:p>
          <a:p>
            <a:pPr>
              <a:buFont typeface="Arial" pitchFamily="34" charset="0"/>
              <a:buChar char="•"/>
            </a:pPr>
            <a:r>
              <a:rPr lang="en-US" sz="2400" b="1" dirty="0" smtClean="0"/>
              <a:t>Blythe Brothers Asphalt Paving Co. 704-588-0023</a:t>
            </a:r>
          </a:p>
          <a:p>
            <a:pPr>
              <a:buFont typeface="Arial" pitchFamily="34" charset="0"/>
              <a:buChar char="•"/>
            </a:pPr>
            <a:r>
              <a:rPr lang="en-US" sz="2400" b="1" dirty="0" smtClean="0"/>
              <a:t>Boggs Paving Company                         704-289-8482</a:t>
            </a:r>
          </a:p>
          <a:p>
            <a:pPr>
              <a:buFont typeface="Arial" pitchFamily="34" charset="0"/>
              <a:buChar char="•"/>
            </a:pPr>
            <a:r>
              <a:rPr lang="en-US" sz="2400" b="1" dirty="0" smtClean="0"/>
              <a:t>Granite Contracting Co.                        704-794-6253</a:t>
            </a:r>
          </a:p>
          <a:p>
            <a:pPr>
              <a:buFont typeface="Arial" pitchFamily="34" charset="0"/>
              <a:buChar char="•"/>
            </a:pPr>
            <a:r>
              <a:rPr lang="en-US" sz="2400" b="1" dirty="0" smtClean="0"/>
              <a:t>Pedulla Trucking Excavating                704-902-2542</a:t>
            </a:r>
          </a:p>
          <a:p>
            <a:pPr>
              <a:buFont typeface="Arial" pitchFamily="34" charset="0"/>
              <a:buChar char="•"/>
            </a:pPr>
            <a:r>
              <a:rPr lang="en-US" sz="2400" b="1" dirty="0" smtClean="0"/>
              <a:t>Rea Contracting Company                     704-394-8354</a:t>
            </a:r>
            <a:endParaRPr lang="en-US" sz="2400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 prepared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Understand what is expected of you</a:t>
            </a:r>
          </a:p>
          <a:p>
            <a:pPr lvl="1"/>
            <a:r>
              <a:rPr lang="en-US" dirty="0" smtClean="0"/>
              <a:t>You must have the proper insurance coverage.</a:t>
            </a:r>
          </a:p>
          <a:p>
            <a:pPr lvl="2"/>
            <a:r>
              <a:rPr lang="en-US" dirty="0" smtClean="0"/>
              <a:t>Commercial Liability</a:t>
            </a:r>
          </a:p>
          <a:p>
            <a:pPr lvl="2"/>
            <a:r>
              <a:rPr lang="en-US" dirty="0" smtClean="0"/>
              <a:t>Automotive Coverage(s)</a:t>
            </a:r>
          </a:p>
          <a:p>
            <a:pPr lvl="2"/>
            <a:r>
              <a:rPr lang="en-US" dirty="0" smtClean="0"/>
              <a:t>Workmen's Compensation</a:t>
            </a:r>
          </a:p>
          <a:p>
            <a:pPr lvl="1"/>
            <a:r>
              <a:rPr lang="en-US" dirty="0" smtClean="0"/>
              <a:t>You should have a thorough understanding of the specs</a:t>
            </a:r>
          </a:p>
          <a:p>
            <a:pPr lvl="1"/>
            <a:r>
              <a:rPr lang="en-US" dirty="0" smtClean="0"/>
              <a:t>Ask questions</a:t>
            </a:r>
          </a:p>
          <a:p>
            <a:pPr lvl="1"/>
            <a:r>
              <a:rPr lang="en-US" dirty="0" smtClean="0"/>
              <a:t>Be Financially Prepared</a:t>
            </a:r>
          </a:p>
          <a:p>
            <a:pPr lvl="1"/>
            <a:r>
              <a:rPr lang="en-US" dirty="0" smtClean="0"/>
              <a:t>Give early notice if progressive payments are needed</a:t>
            </a:r>
          </a:p>
          <a:p>
            <a:pPr lvl="1"/>
            <a:endParaRPr lang="en-US" dirty="0"/>
          </a:p>
        </p:txBody>
      </p:sp>
      <p:pic>
        <p:nvPicPr>
          <p:cNvPr id="2050" name="Picture 2" descr="C:\Program Files\Microsoft Office\MEDIA\CAGCAT10\j0199727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15200" y="685800"/>
            <a:ext cx="1312164" cy="1739189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Understand the Expectations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175" y="1770380"/>
            <a:ext cx="8229600" cy="4389120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pPr lvl="1"/>
            <a:r>
              <a:rPr lang="en-US" dirty="0" smtClean="0"/>
              <a:t>Understanding  the goal: Statewide 10% UNC Charlotte 13% for JOC &amp; Pre-qualified contractors</a:t>
            </a:r>
          </a:p>
          <a:p>
            <a:pPr lvl="1"/>
            <a:r>
              <a:rPr lang="en-US" dirty="0" smtClean="0"/>
              <a:t>Visit the HUB website: </a:t>
            </a:r>
            <a:r>
              <a:rPr lang="en-US" dirty="0" smtClean="0">
                <a:hlinkClick r:id="rId3"/>
              </a:rPr>
              <a:t>http://www.doa.nc.gov/hub/searchhub.htm</a:t>
            </a:r>
            <a:endParaRPr lang="en-US" dirty="0" smtClean="0"/>
          </a:p>
          <a:p>
            <a:pPr lvl="1"/>
            <a:r>
              <a:rPr lang="en-US" dirty="0" smtClean="0"/>
              <a:t>Connect with HUB database subcontractors</a:t>
            </a:r>
          </a:p>
          <a:p>
            <a:pPr lvl="1"/>
            <a:r>
              <a:rPr lang="en-US" dirty="0" smtClean="0"/>
              <a:t>If you are a HUB subcontractor, please register!</a:t>
            </a:r>
          </a:p>
          <a:p>
            <a:pPr lvl="1"/>
            <a:r>
              <a:rPr lang="en-US" dirty="0" smtClean="0"/>
              <a:t>Submit proper HUB Documentation with your bids.</a:t>
            </a:r>
          </a:p>
          <a:p>
            <a:r>
              <a:rPr lang="en-US" dirty="0" smtClean="0"/>
              <a:t>Proactively watching for opportunities:</a:t>
            </a:r>
          </a:p>
          <a:p>
            <a:pPr lvl="1"/>
            <a:r>
              <a:rPr lang="en-US" dirty="0" smtClean="0">
                <a:hlinkClick r:id="rId4"/>
              </a:rPr>
              <a:t>https://www.ips.state.nc.us/ips/pubmain.asp</a:t>
            </a:r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pPr lvl="1">
              <a:buNone/>
            </a:pPr>
            <a:endParaRPr lang="en-US" dirty="0"/>
          </a:p>
        </p:txBody>
      </p:sp>
    </p:spTree>
  </p:cSld>
  <p:clrMapOvr>
    <a:masterClrMapping/>
  </p:clrMapOvr>
  <p:transition>
    <p:dissolv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6857</TotalTime>
  <Words>412</Words>
  <Application>Microsoft Office PowerPoint</Application>
  <PresentationFormat>On-screen Show (4:3)</PresentationFormat>
  <Paragraphs>101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Flow</vt:lpstr>
      <vt:lpstr>UNC Charlotte</vt:lpstr>
      <vt:lpstr>Knowing the University Team</vt:lpstr>
      <vt:lpstr>Knowing the Contractual Team</vt:lpstr>
      <vt:lpstr>Knowing The Contractual Team</vt:lpstr>
      <vt:lpstr>Knowing the Contractual Team</vt:lpstr>
      <vt:lpstr>Knowing the Contractual Team</vt:lpstr>
      <vt:lpstr>Knowing the Contractual Team</vt:lpstr>
      <vt:lpstr>Be prepared</vt:lpstr>
      <vt:lpstr>Understand the Expectations</vt:lpstr>
    </vt:vector>
  </TitlesOfParts>
  <Company>UNC Charlotte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UNC Charlotte</dc:title>
  <dc:creator>dlpierce</dc:creator>
  <cp:lastModifiedBy>dlvick</cp:lastModifiedBy>
  <cp:revision>534</cp:revision>
  <dcterms:created xsi:type="dcterms:W3CDTF">2011-07-21T14:30:25Z</dcterms:created>
  <dcterms:modified xsi:type="dcterms:W3CDTF">2012-03-08T19:20:02Z</dcterms:modified>
</cp:coreProperties>
</file>